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62" r:id="rId3"/>
    <p:sldId id="271" r:id="rId4"/>
    <p:sldId id="289" r:id="rId5"/>
    <p:sldId id="304" r:id="rId6"/>
    <p:sldId id="286" r:id="rId7"/>
    <p:sldId id="287" r:id="rId8"/>
    <p:sldId id="288" r:id="rId9"/>
    <p:sldId id="290" r:id="rId10"/>
    <p:sldId id="291" r:id="rId11"/>
    <p:sldId id="292" r:id="rId12"/>
    <p:sldId id="293" r:id="rId13"/>
    <p:sldId id="294" r:id="rId14"/>
    <p:sldId id="302" r:id="rId15"/>
    <p:sldId id="296" r:id="rId16"/>
    <p:sldId id="297" r:id="rId17"/>
    <p:sldId id="278" r:id="rId18"/>
    <p:sldId id="279" r:id="rId19"/>
    <p:sldId id="280" r:id="rId20"/>
    <p:sldId id="281" r:id="rId21"/>
    <p:sldId id="282" r:id="rId22"/>
    <p:sldId id="283" r:id="rId23"/>
    <p:sldId id="300" r:id="rId24"/>
    <p:sldId id="301" r:id="rId25"/>
    <p:sldId id="303" r:id="rId26"/>
    <p:sldId id="298" r:id="rId27"/>
    <p:sldId id="305" r:id="rId28"/>
    <p:sldId id="307" r:id="rId29"/>
    <p:sldId id="30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181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BCFAD2-CAE9-4C86-824A-1E1E3539266D}" v="1" dt="2019-11-01T00:56:06.4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114" d="100"/>
          <a:sy n="114" d="100"/>
        </p:scale>
        <p:origin x="41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0CDE1-8473-4062-90BA-734B2340AB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C0533A19-5785-48A2-BF47-040673DBBC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69AA94A3-9ACA-40A4-8C87-A821DD1E2F23}"/>
              </a:ext>
            </a:extLst>
          </p:cNvPr>
          <p:cNvSpPr>
            <a:spLocks noGrp="1"/>
          </p:cNvSpPr>
          <p:nvPr>
            <p:ph type="dt" sz="half" idx="10"/>
          </p:nvPr>
        </p:nvSpPr>
        <p:spPr/>
        <p:txBody>
          <a:bodyPr/>
          <a:lstStyle/>
          <a:p>
            <a:fld id="{28486AF3-E41B-414D-8BD8-753CD51AD475}" type="datetimeFigureOut">
              <a:rPr lang="en-NZ" smtClean="0"/>
              <a:t>5/11/2019</a:t>
            </a:fld>
            <a:endParaRPr lang="en-NZ"/>
          </a:p>
        </p:txBody>
      </p:sp>
      <p:sp>
        <p:nvSpPr>
          <p:cNvPr id="5" name="Footer Placeholder 4">
            <a:extLst>
              <a:ext uri="{FF2B5EF4-FFF2-40B4-BE49-F238E27FC236}">
                <a16:creationId xmlns:a16="http://schemas.microsoft.com/office/drawing/2014/main" id="{75E17956-B470-4CF5-95DC-7D24A38DE1A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67CB400-400D-4C96-9C6F-CDD1E422CCD4}"/>
              </a:ext>
            </a:extLst>
          </p:cNvPr>
          <p:cNvSpPr>
            <a:spLocks noGrp="1"/>
          </p:cNvSpPr>
          <p:nvPr>
            <p:ph type="sldNum" sz="quarter" idx="12"/>
          </p:nvPr>
        </p:nvSpPr>
        <p:spPr/>
        <p:txBody>
          <a:bodyPr/>
          <a:lstStyle/>
          <a:p>
            <a:fld id="{B39247C9-BE5A-4035-AB74-6A60C936C26E}" type="slidenum">
              <a:rPr lang="en-NZ" smtClean="0"/>
              <a:t>‹#›</a:t>
            </a:fld>
            <a:endParaRPr lang="en-NZ"/>
          </a:p>
        </p:txBody>
      </p:sp>
    </p:spTree>
    <p:extLst>
      <p:ext uri="{BB962C8B-B14F-4D97-AF65-F5344CB8AC3E}">
        <p14:creationId xmlns:p14="http://schemas.microsoft.com/office/powerpoint/2010/main" val="222380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18847-DCBF-4F78-A579-56CEBF184B3B}"/>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101AF6B-EC0F-4E86-B379-C879E38ACDD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2EB5029-0629-47F5-B8BF-7AF477FEC7F2}"/>
              </a:ext>
            </a:extLst>
          </p:cNvPr>
          <p:cNvSpPr>
            <a:spLocks noGrp="1"/>
          </p:cNvSpPr>
          <p:nvPr>
            <p:ph type="dt" sz="half" idx="10"/>
          </p:nvPr>
        </p:nvSpPr>
        <p:spPr/>
        <p:txBody>
          <a:bodyPr/>
          <a:lstStyle/>
          <a:p>
            <a:fld id="{28486AF3-E41B-414D-8BD8-753CD51AD475}" type="datetimeFigureOut">
              <a:rPr lang="en-NZ" smtClean="0"/>
              <a:t>5/11/2019</a:t>
            </a:fld>
            <a:endParaRPr lang="en-NZ"/>
          </a:p>
        </p:txBody>
      </p:sp>
      <p:sp>
        <p:nvSpPr>
          <p:cNvPr id="5" name="Footer Placeholder 4">
            <a:extLst>
              <a:ext uri="{FF2B5EF4-FFF2-40B4-BE49-F238E27FC236}">
                <a16:creationId xmlns:a16="http://schemas.microsoft.com/office/drawing/2014/main" id="{D867EF51-3448-482F-B60F-33741B19772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E958046-8B33-4E49-B661-ABA52172C8FA}"/>
              </a:ext>
            </a:extLst>
          </p:cNvPr>
          <p:cNvSpPr>
            <a:spLocks noGrp="1"/>
          </p:cNvSpPr>
          <p:nvPr>
            <p:ph type="sldNum" sz="quarter" idx="12"/>
          </p:nvPr>
        </p:nvSpPr>
        <p:spPr/>
        <p:txBody>
          <a:bodyPr/>
          <a:lstStyle/>
          <a:p>
            <a:fld id="{B39247C9-BE5A-4035-AB74-6A60C936C26E}" type="slidenum">
              <a:rPr lang="en-NZ" smtClean="0"/>
              <a:t>‹#›</a:t>
            </a:fld>
            <a:endParaRPr lang="en-NZ"/>
          </a:p>
        </p:txBody>
      </p:sp>
    </p:spTree>
    <p:extLst>
      <p:ext uri="{BB962C8B-B14F-4D97-AF65-F5344CB8AC3E}">
        <p14:creationId xmlns:p14="http://schemas.microsoft.com/office/powerpoint/2010/main" val="266083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A394B3-12AA-49EC-A8F4-4AA54101B0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0505E9A9-CD29-4CBD-8AF9-B57BDD89901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E0DDEEB-B601-423F-9BDD-ED2F140C8BC3}"/>
              </a:ext>
            </a:extLst>
          </p:cNvPr>
          <p:cNvSpPr>
            <a:spLocks noGrp="1"/>
          </p:cNvSpPr>
          <p:nvPr>
            <p:ph type="dt" sz="half" idx="10"/>
          </p:nvPr>
        </p:nvSpPr>
        <p:spPr/>
        <p:txBody>
          <a:bodyPr/>
          <a:lstStyle/>
          <a:p>
            <a:fld id="{28486AF3-E41B-414D-8BD8-753CD51AD475}" type="datetimeFigureOut">
              <a:rPr lang="en-NZ" smtClean="0"/>
              <a:t>5/11/2019</a:t>
            </a:fld>
            <a:endParaRPr lang="en-NZ"/>
          </a:p>
        </p:txBody>
      </p:sp>
      <p:sp>
        <p:nvSpPr>
          <p:cNvPr id="5" name="Footer Placeholder 4">
            <a:extLst>
              <a:ext uri="{FF2B5EF4-FFF2-40B4-BE49-F238E27FC236}">
                <a16:creationId xmlns:a16="http://schemas.microsoft.com/office/drawing/2014/main" id="{3061B12D-AE4F-4C8E-8A60-AF3C4E6F6117}"/>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B14E035-2287-4A19-891E-1DCABE4D2E02}"/>
              </a:ext>
            </a:extLst>
          </p:cNvPr>
          <p:cNvSpPr>
            <a:spLocks noGrp="1"/>
          </p:cNvSpPr>
          <p:nvPr>
            <p:ph type="sldNum" sz="quarter" idx="12"/>
          </p:nvPr>
        </p:nvSpPr>
        <p:spPr/>
        <p:txBody>
          <a:bodyPr/>
          <a:lstStyle/>
          <a:p>
            <a:fld id="{B39247C9-BE5A-4035-AB74-6A60C936C26E}" type="slidenum">
              <a:rPr lang="en-NZ" smtClean="0"/>
              <a:t>‹#›</a:t>
            </a:fld>
            <a:endParaRPr lang="en-NZ"/>
          </a:p>
        </p:txBody>
      </p:sp>
    </p:spTree>
    <p:extLst>
      <p:ext uri="{BB962C8B-B14F-4D97-AF65-F5344CB8AC3E}">
        <p14:creationId xmlns:p14="http://schemas.microsoft.com/office/powerpoint/2010/main" val="2409090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17A79-E563-4DCA-9EAE-5B9EB7A4E361}"/>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529690F-FAD5-41F6-9933-7E951CB9A60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221524BE-2990-4060-8053-BC9778EAF59D}"/>
              </a:ext>
            </a:extLst>
          </p:cNvPr>
          <p:cNvSpPr>
            <a:spLocks noGrp="1"/>
          </p:cNvSpPr>
          <p:nvPr>
            <p:ph type="dt" sz="half" idx="10"/>
          </p:nvPr>
        </p:nvSpPr>
        <p:spPr/>
        <p:txBody>
          <a:bodyPr/>
          <a:lstStyle/>
          <a:p>
            <a:fld id="{28486AF3-E41B-414D-8BD8-753CD51AD475}" type="datetimeFigureOut">
              <a:rPr lang="en-NZ" smtClean="0"/>
              <a:t>5/11/2019</a:t>
            </a:fld>
            <a:endParaRPr lang="en-NZ"/>
          </a:p>
        </p:txBody>
      </p:sp>
      <p:sp>
        <p:nvSpPr>
          <p:cNvPr id="5" name="Footer Placeholder 4">
            <a:extLst>
              <a:ext uri="{FF2B5EF4-FFF2-40B4-BE49-F238E27FC236}">
                <a16:creationId xmlns:a16="http://schemas.microsoft.com/office/drawing/2014/main" id="{A253750E-EB1F-459D-BA8B-CB911EFE0EA6}"/>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BBB0F50-58C8-438B-828A-6FD14380C876}"/>
              </a:ext>
            </a:extLst>
          </p:cNvPr>
          <p:cNvSpPr>
            <a:spLocks noGrp="1"/>
          </p:cNvSpPr>
          <p:nvPr>
            <p:ph type="sldNum" sz="quarter" idx="12"/>
          </p:nvPr>
        </p:nvSpPr>
        <p:spPr/>
        <p:txBody>
          <a:bodyPr/>
          <a:lstStyle/>
          <a:p>
            <a:fld id="{B39247C9-BE5A-4035-AB74-6A60C936C26E}" type="slidenum">
              <a:rPr lang="en-NZ" smtClean="0"/>
              <a:t>‹#›</a:t>
            </a:fld>
            <a:endParaRPr lang="en-NZ"/>
          </a:p>
        </p:txBody>
      </p:sp>
    </p:spTree>
    <p:extLst>
      <p:ext uri="{BB962C8B-B14F-4D97-AF65-F5344CB8AC3E}">
        <p14:creationId xmlns:p14="http://schemas.microsoft.com/office/powerpoint/2010/main" val="188876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9FCB1-077B-4C81-A54B-FB5256A69F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85054CED-8F31-4236-8B1B-A4176EC87E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553ABE0-599D-4752-ADA6-13697692D317}"/>
              </a:ext>
            </a:extLst>
          </p:cNvPr>
          <p:cNvSpPr>
            <a:spLocks noGrp="1"/>
          </p:cNvSpPr>
          <p:nvPr>
            <p:ph type="dt" sz="half" idx="10"/>
          </p:nvPr>
        </p:nvSpPr>
        <p:spPr/>
        <p:txBody>
          <a:bodyPr/>
          <a:lstStyle/>
          <a:p>
            <a:fld id="{28486AF3-E41B-414D-8BD8-753CD51AD475}" type="datetimeFigureOut">
              <a:rPr lang="en-NZ" smtClean="0"/>
              <a:t>5/11/2019</a:t>
            </a:fld>
            <a:endParaRPr lang="en-NZ"/>
          </a:p>
        </p:txBody>
      </p:sp>
      <p:sp>
        <p:nvSpPr>
          <p:cNvPr id="5" name="Footer Placeholder 4">
            <a:extLst>
              <a:ext uri="{FF2B5EF4-FFF2-40B4-BE49-F238E27FC236}">
                <a16:creationId xmlns:a16="http://schemas.microsoft.com/office/drawing/2014/main" id="{E3AAFE9B-7E7A-4600-846F-4ED55A329CE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B718177-4362-4DF8-B4AE-FAA8EC46D7F6}"/>
              </a:ext>
            </a:extLst>
          </p:cNvPr>
          <p:cNvSpPr>
            <a:spLocks noGrp="1"/>
          </p:cNvSpPr>
          <p:nvPr>
            <p:ph type="sldNum" sz="quarter" idx="12"/>
          </p:nvPr>
        </p:nvSpPr>
        <p:spPr/>
        <p:txBody>
          <a:bodyPr/>
          <a:lstStyle/>
          <a:p>
            <a:fld id="{B39247C9-BE5A-4035-AB74-6A60C936C26E}" type="slidenum">
              <a:rPr lang="en-NZ" smtClean="0"/>
              <a:t>‹#›</a:t>
            </a:fld>
            <a:endParaRPr lang="en-NZ"/>
          </a:p>
        </p:txBody>
      </p:sp>
    </p:spTree>
    <p:extLst>
      <p:ext uri="{BB962C8B-B14F-4D97-AF65-F5344CB8AC3E}">
        <p14:creationId xmlns:p14="http://schemas.microsoft.com/office/powerpoint/2010/main" val="3796959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72D0F-E395-458C-93C8-1312B451C0F5}"/>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C81502A6-FC22-4114-9A1A-173D589E317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F6726F66-455D-42BF-905F-B3A20A9F763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A7E90A70-990F-4FC3-A0F2-3E92069DF6FC}"/>
              </a:ext>
            </a:extLst>
          </p:cNvPr>
          <p:cNvSpPr>
            <a:spLocks noGrp="1"/>
          </p:cNvSpPr>
          <p:nvPr>
            <p:ph type="dt" sz="half" idx="10"/>
          </p:nvPr>
        </p:nvSpPr>
        <p:spPr/>
        <p:txBody>
          <a:bodyPr/>
          <a:lstStyle/>
          <a:p>
            <a:fld id="{28486AF3-E41B-414D-8BD8-753CD51AD475}" type="datetimeFigureOut">
              <a:rPr lang="en-NZ" smtClean="0"/>
              <a:t>5/11/2019</a:t>
            </a:fld>
            <a:endParaRPr lang="en-NZ"/>
          </a:p>
        </p:txBody>
      </p:sp>
      <p:sp>
        <p:nvSpPr>
          <p:cNvPr id="6" name="Footer Placeholder 5">
            <a:extLst>
              <a:ext uri="{FF2B5EF4-FFF2-40B4-BE49-F238E27FC236}">
                <a16:creationId xmlns:a16="http://schemas.microsoft.com/office/drawing/2014/main" id="{EF42A270-A15E-4204-B788-E44EC093B78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316AE38-DD40-4452-96E3-EB7C99A3C87D}"/>
              </a:ext>
            </a:extLst>
          </p:cNvPr>
          <p:cNvSpPr>
            <a:spLocks noGrp="1"/>
          </p:cNvSpPr>
          <p:nvPr>
            <p:ph type="sldNum" sz="quarter" idx="12"/>
          </p:nvPr>
        </p:nvSpPr>
        <p:spPr/>
        <p:txBody>
          <a:bodyPr/>
          <a:lstStyle/>
          <a:p>
            <a:fld id="{B39247C9-BE5A-4035-AB74-6A60C936C26E}" type="slidenum">
              <a:rPr lang="en-NZ" smtClean="0"/>
              <a:t>‹#›</a:t>
            </a:fld>
            <a:endParaRPr lang="en-NZ"/>
          </a:p>
        </p:txBody>
      </p:sp>
    </p:spTree>
    <p:extLst>
      <p:ext uri="{BB962C8B-B14F-4D97-AF65-F5344CB8AC3E}">
        <p14:creationId xmlns:p14="http://schemas.microsoft.com/office/powerpoint/2010/main" val="3614962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1F54F-DBF9-45EF-8F17-72B6F3B6EA51}"/>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7AC45EEC-7BD3-4238-8D35-212C176C45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BEEF7A-0E70-48AB-973D-ADA980952E9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03FEE209-46D7-4CC3-B6BF-79CF1C86C2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F35F7C-5DE7-4E02-8269-F62F040886F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97555C6A-FA36-42A7-ABDA-E4F3A7D8CA22}"/>
              </a:ext>
            </a:extLst>
          </p:cNvPr>
          <p:cNvSpPr>
            <a:spLocks noGrp="1"/>
          </p:cNvSpPr>
          <p:nvPr>
            <p:ph type="dt" sz="half" idx="10"/>
          </p:nvPr>
        </p:nvSpPr>
        <p:spPr/>
        <p:txBody>
          <a:bodyPr/>
          <a:lstStyle/>
          <a:p>
            <a:fld id="{28486AF3-E41B-414D-8BD8-753CD51AD475}" type="datetimeFigureOut">
              <a:rPr lang="en-NZ" smtClean="0"/>
              <a:t>5/11/2019</a:t>
            </a:fld>
            <a:endParaRPr lang="en-NZ"/>
          </a:p>
        </p:txBody>
      </p:sp>
      <p:sp>
        <p:nvSpPr>
          <p:cNvPr id="8" name="Footer Placeholder 7">
            <a:extLst>
              <a:ext uri="{FF2B5EF4-FFF2-40B4-BE49-F238E27FC236}">
                <a16:creationId xmlns:a16="http://schemas.microsoft.com/office/drawing/2014/main" id="{11861208-FDD3-455F-A0E5-BEEA3DA5221E}"/>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C758813F-851E-499E-BE97-C6130A4AF4B8}"/>
              </a:ext>
            </a:extLst>
          </p:cNvPr>
          <p:cNvSpPr>
            <a:spLocks noGrp="1"/>
          </p:cNvSpPr>
          <p:nvPr>
            <p:ph type="sldNum" sz="quarter" idx="12"/>
          </p:nvPr>
        </p:nvSpPr>
        <p:spPr/>
        <p:txBody>
          <a:bodyPr/>
          <a:lstStyle/>
          <a:p>
            <a:fld id="{B39247C9-BE5A-4035-AB74-6A60C936C26E}" type="slidenum">
              <a:rPr lang="en-NZ" smtClean="0"/>
              <a:t>‹#›</a:t>
            </a:fld>
            <a:endParaRPr lang="en-NZ"/>
          </a:p>
        </p:txBody>
      </p:sp>
    </p:spTree>
    <p:extLst>
      <p:ext uri="{BB962C8B-B14F-4D97-AF65-F5344CB8AC3E}">
        <p14:creationId xmlns:p14="http://schemas.microsoft.com/office/powerpoint/2010/main" val="972700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6C745-4B74-4324-BDDE-A25CBC4946D6}"/>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AF180858-8AB6-4FD0-BAD0-364F5281656A}"/>
              </a:ext>
            </a:extLst>
          </p:cNvPr>
          <p:cNvSpPr>
            <a:spLocks noGrp="1"/>
          </p:cNvSpPr>
          <p:nvPr>
            <p:ph type="dt" sz="half" idx="10"/>
          </p:nvPr>
        </p:nvSpPr>
        <p:spPr/>
        <p:txBody>
          <a:bodyPr/>
          <a:lstStyle/>
          <a:p>
            <a:fld id="{28486AF3-E41B-414D-8BD8-753CD51AD475}" type="datetimeFigureOut">
              <a:rPr lang="en-NZ" smtClean="0"/>
              <a:t>5/11/2019</a:t>
            </a:fld>
            <a:endParaRPr lang="en-NZ"/>
          </a:p>
        </p:txBody>
      </p:sp>
      <p:sp>
        <p:nvSpPr>
          <p:cNvPr id="4" name="Footer Placeholder 3">
            <a:extLst>
              <a:ext uri="{FF2B5EF4-FFF2-40B4-BE49-F238E27FC236}">
                <a16:creationId xmlns:a16="http://schemas.microsoft.com/office/drawing/2014/main" id="{B2DE1841-3EA0-4EC9-9088-E8AA1CC26B18}"/>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6B22EE47-6B2D-4B43-950B-FA7C8126CF7B}"/>
              </a:ext>
            </a:extLst>
          </p:cNvPr>
          <p:cNvSpPr>
            <a:spLocks noGrp="1"/>
          </p:cNvSpPr>
          <p:nvPr>
            <p:ph type="sldNum" sz="quarter" idx="12"/>
          </p:nvPr>
        </p:nvSpPr>
        <p:spPr/>
        <p:txBody>
          <a:bodyPr/>
          <a:lstStyle/>
          <a:p>
            <a:fld id="{B39247C9-BE5A-4035-AB74-6A60C936C26E}" type="slidenum">
              <a:rPr lang="en-NZ" smtClean="0"/>
              <a:t>‹#›</a:t>
            </a:fld>
            <a:endParaRPr lang="en-NZ"/>
          </a:p>
        </p:txBody>
      </p:sp>
    </p:spTree>
    <p:extLst>
      <p:ext uri="{BB962C8B-B14F-4D97-AF65-F5344CB8AC3E}">
        <p14:creationId xmlns:p14="http://schemas.microsoft.com/office/powerpoint/2010/main" val="716132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4B8E9E-3BF1-4422-9BB9-7C1AAC201195}"/>
              </a:ext>
            </a:extLst>
          </p:cNvPr>
          <p:cNvSpPr>
            <a:spLocks noGrp="1"/>
          </p:cNvSpPr>
          <p:nvPr>
            <p:ph type="dt" sz="half" idx="10"/>
          </p:nvPr>
        </p:nvSpPr>
        <p:spPr/>
        <p:txBody>
          <a:bodyPr/>
          <a:lstStyle/>
          <a:p>
            <a:fld id="{28486AF3-E41B-414D-8BD8-753CD51AD475}" type="datetimeFigureOut">
              <a:rPr lang="en-NZ" smtClean="0"/>
              <a:t>5/11/2019</a:t>
            </a:fld>
            <a:endParaRPr lang="en-NZ"/>
          </a:p>
        </p:txBody>
      </p:sp>
      <p:sp>
        <p:nvSpPr>
          <p:cNvPr id="3" name="Footer Placeholder 2">
            <a:extLst>
              <a:ext uri="{FF2B5EF4-FFF2-40B4-BE49-F238E27FC236}">
                <a16:creationId xmlns:a16="http://schemas.microsoft.com/office/drawing/2014/main" id="{30B417E1-B915-42E7-A217-C3D2A6F9A489}"/>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143E224D-97CE-4BFE-B1A6-A5F0E6D9E8B3}"/>
              </a:ext>
            </a:extLst>
          </p:cNvPr>
          <p:cNvSpPr>
            <a:spLocks noGrp="1"/>
          </p:cNvSpPr>
          <p:nvPr>
            <p:ph type="sldNum" sz="quarter" idx="12"/>
          </p:nvPr>
        </p:nvSpPr>
        <p:spPr/>
        <p:txBody>
          <a:bodyPr/>
          <a:lstStyle/>
          <a:p>
            <a:fld id="{B39247C9-BE5A-4035-AB74-6A60C936C26E}" type="slidenum">
              <a:rPr lang="en-NZ" smtClean="0"/>
              <a:t>‹#›</a:t>
            </a:fld>
            <a:endParaRPr lang="en-NZ"/>
          </a:p>
        </p:txBody>
      </p:sp>
    </p:spTree>
    <p:extLst>
      <p:ext uri="{BB962C8B-B14F-4D97-AF65-F5344CB8AC3E}">
        <p14:creationId xmlns:p14="http://schemas.microsoft.com/office/powerpoint/2010/main" val="27635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FD228-AC81-4247-AE8C-FF7440627F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A2CEC8CD-3B0D-4C46-9F67-709503CBA9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539BF79B-9B9F-4634-9B9B-CE9A0BBBBD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4C84289-94CD-48C2-9C94-621E261832B9}"/>
              </a:ext>
            </a:extLst>
          </p:cNvPr>
          <p:cNvSpPr>
            <a:spLocks noGrp="1"/>
          </p:cNvSpPr>
          <p:nvPr>
            <p:ph type="dt" sz="half" idx="10"/>
          </p:nvPr>
        </p:nvSpPr>
        <p:spPr/>
        <p:txBody>
          <a:bodyPr/>
          <a:lstStyle/>
          <a:p>
            <a:fld id="{28486AF3-E41B-414D-8BD8-753CD51AD475}" type="datetimeFigureOut">
              <a:rPr lang="en-NZ" smtClean="0"/>
              <a:t>5/11/2019</a:t>
            </a:fld>
            <a:endParaRPr lang="en-NZ"/>
          </a:p>
        </p:txBody>
      </p:sp>
      <p:sp>
        <p:nvSpPr>
          <p:cNvPr id="6" name="Footer Placeholder 5">
            <a:extLst>
              <a:ext uri="{FF2B5EF4-FFF2-40B4-BE49-F238E27FC236}">
                <a16:creationId xmlns:a16="http://schemas.microsoft.com/office/drawing/2014/main" id="{CDCC6DAC-7E10-4C38-A303-E2AD6CF31408}"/>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6F60638A-E4F8-4E58-AAB4-C83E8D552A34}"/>
              </a:ext>
            </a:extLst>
          </p:cNvPr>
          <p:cNvSpPr>
            <a:spLocks noGrp="1"/>
          </p:cNvSpPr>
          <p:nvPr>
            <p:ph type="sldNum" sz="quarter" idx="12"/>
          </p:nvPr>
        </p:nvSpPr>
        <p:spPr/>
        <p:txBody>
          <a:bodyPr/>
          <a:lstStyle/>
          <a:p>
            <a:fld id="{B39247C9-BE5A-4035-AB74-6A60C936C26E}" type="slidenum">
              <a:rPr lang="en-NZ" smtClean="0"/>
              <a:t>‹#›</a:t>
            </a:fld>
            <a:endParaRPr lang="en-NZ"/>
          </a:p>
        </p:txBody>
      </p:sp>
    </p:spTree>
    <p:extLst>
      <p:ext uri="{BB962C8B-B14F-4D97-AF65-F5344CB8AC3E}">
        <p14:creationId xmlns:p14="http://schemas.microsoft.com/office/powerpoint/2010/main" val="3371478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E917B-CDEA-49CA-A145-9A8EBB6A6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A815B311-7321-4741-B754-166C9B69DC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D2D0DED6-B1A9-43A2-9F08-01FC1EA496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BD51AA-DF1B-4705-B59C-464CE9615CE3}"/>
              </a:ext>
            </a:extLst>
          </p:cNvPr>
          <p:cNvSpPr>
            <a:spLocks noGrp="1"/>
          </p:cNvSpPr>
          <p:nvPr>
            <p:ph type="dt" sz="half" idx="10"/>
          </p:nvPr>
        </p:nvSpPr>
        <p:spPr/>
        <p:txBody>
          <a:bodyPr/>
          <a:lstStyle/>
          <a:p>
            <a:fld id="{28486AF3-E41B-414D-8BD8-753CD51AD475}" type="datetimeFigureOut">
              <a:rPr lang="en-NZ" smtClean="0"/>
              <a:t>5/11/2019</a:t>
            </a:fld>
            <a:endParaRPr lang="en-NZ"/>
          </a:p>
        </p:txBody>
      </p:sp>
      <p:sp>
        <p:nvSpPr>
          <p:cNvPr id="6" name="Footer Placeholder 5">
            <a:extLst>
              <a:ext uri="{FF2B5EF4-FFF2-40B4-BE49-F238E27FC236}">
                <a16:creationId xmlns:a16="http://schemas.microsoft.com/office/drawing/2014/main" id="{DD486267-E951-4616-B94B-15250DA67E7C}"/>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966E29B0-ED5B-4827-BE95-77D52438C2D0}"/>
              </a:ext>
            </a:extLst>
          </p:cNvPr>
          <p:cNvSpPr>
            <a:spLocks noGrp="1"/>
          </p:cNvSpPr>
          <p:nvPr>
            <p:ph type="sldNum" sz="quarter" idx="12"/>
          </p:nvPr>
        </p:nvSpPr>
        <p:spPr/>
        <p:txBody>
          <a:bodyPr/>
          <a:lstStyle/>
          <a:p>
            <a:fld id="{B39247C9-BE5A-4035-AB74-6A60C936C26E}" type="slidenum">
              <a:rPr lang="en-NZ" smtClean="0"/>
              <a:t>‹#›</a:t>
            </a:fld>
            <a:endParaRPr lang="en-NZ"/>
          </a:p>
        </p:txBody>
      </p:sp>
    </p:spTree>
    <p:extLst>
      <p:ext uri="{BB962C8B-B14F-4D97-AF65-F5344CB8AC3E}">
        <p14:creationId xmlns:p14="http://schemas.microsoft.com/office/powerpoint/2010/main" val="1997410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C2DAC3-4EB7-4F9E-B04B-33AE3CE259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8AAFD954-88B2-45CD-BB63-FDF90B89F1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208284ED-BED1-4ACE-9D09-EB7E4A087C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86AF3-E41B-414D-8BD8-753CD51AD475}" type="datetimeFigureOut">
              <a:rPr lang="en-NZ" smtClean="0"/>
              <a:t>5/11/2019</a:t>
            </a:fld>
            <a:endParaRPr lang="en-NZ"/>
          </a:p>
        </p:txBody>
      </p:sp>
      <p:sp>
        <p:nvSpPr>
          <p:cNvPr id="5" name="Footer Placeholder 4">
            <a:extLst>
              <a:ext uri="{FF2B5EF4-FFF2-40B4-BE49-F238E27FC236}">
                <a16:creationId xmlns:a16="http://schemas.microsoft.com/office/drawing/2014/main" id="{F70A4843-D311-47D2-A56D-50E654DF7B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C3ABD7FC-83A2-4157-A913-F96455008A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9247C9-BE5A-4035-AB74-6A60C936C26E}" type="slidenum">
              <a:rPr lang="en-NZ" smtClean="0"/>
              <a:t>‹#›</a:t>
            </a:fld>
            <a:endParaRPr lang="en-NZ"/>
          </a:p>
        </p:txBody>
      </p:sp>
    </p:spTree>
    <p:extLst>
      <p:ext uri="{BB962C8B-B14F-4D97-AF65-F5344CB8AC3E}">
        <p14:creationId xmlns:p14="http://schemas.microsoft.com/office/powerpoint/2010/main" val="1470424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11.emf"/></Relationships>
</file>

<file path=ppt/slides/_rels/slide1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13.emf"/></Relationships>
</file>

<file path=ppt/slides/_rels/slide1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16.emf"/></Relationships>
</file>

<file path=ppt/slides/_rels/slide1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17.emf"/></Relationships>
</file>

<file path=ppt/slides/_rels/slide1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18.emf"/></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19.emf"/></Relationships>
</file>

<file path=ppt/slides/_rels/slide2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20.emf"/></Relationships>
</file>

<file path=ppt/slides/_rels/slide2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21.emf"/></Relationships>
</file>

<file path=ppt/slides/_rels/slide23.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23.emf"/></Relationships>
</file>

<file path=ppt/slides/_rels/slide24.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hyperlink" Target="https://pixabay.com/en/pdf-document-icon-sign-file-text-4719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4" name="TextBox 3">
            <a:extLst>
              <a:ext uri="{FF2B5EF4-FFF2-40B4-BE49-F238E27FC236}">
                <a16:creationId xmlns:a16="http://schemas.microsoft.com/office/drawing/2014/main" id="{1CA7A8F4-DD29-41BD-A762-FD14F6E8F87E}"/>
              </a:ext>
            </a:extLst>
          </p:cNvPr>
          <p:cNvSpPr txBox="1"/>
          <p:nvPr/>
        </p:nvSpPr>
        <p:spPr>
          <a:xfrm>
            <a:off x="1569789" y="1896555"/>
            <a:ext cx="7850459" cy="1384995"/>
          </a:xfrm>
          <a:prstGeom prst="rect">
            <a:avLst/>
          </a:prstGeom>
          <a:noFill/>
        </p:spPr>
        <p:txBody>
          <a:bodyPr wrap="square" rtlCol="0">
            <a:spAutoFit/>
          </a:bodyPr>
          <a:lstStyle/>
          <a:p>
            <a:pPr algn="ctr"/>
            <a:r>
              <a:rPr lang="en-NZ" sz="2800" b="1" dirty="0"/>
              <a:t>World Congress City Selection Proposal</a:t>
            </a:r>
            <a:br>
              <a:rPr lang="en-NZ" sz="2800" b="1" dirty="0"/>
            </a:br>
            <a:r>
              <a:rPr lang="en-NZ" sz="2800" b="1" dirty="0"/>
              <a:t>By</a:t>
            </a:r>
            <a:br>
              <a:rPr lang="en-NZ" sz="2800" b="1" dirty="0"/>
            </a:br>
            <a:r>
              <a:rPr lang="en-NZ" sz="2800" b="1" dirty="0"/>
              <a:t> The Policy Direction Sub-Committee</a:t>
            </a:r>
            <a:endParaRPr lang="en-US" sz="2800" b="1" dirty="0"/>
          </a:p>
        </p:txBody>
      </p:sp>
      <p:sp>
        <p:nvSpPr>
          <p:cNvPr id="2" name="TextBox 1">
            <a:extLst>
              <a:ext uri="{FF2B5EF4-FFF2-40B4-BE49-F238E27FC236}">
                <a16:creationId xmlns:a16="http://schemas.microsoft.com/office/drawing/2014/main" id="{D2A296F8-E4FA-4E6A-A0EC-042375D980F0}"/>
              </a:ext>
            </a:extLst>
          </p:cNvPr>
          <p:cNvSpPr txBox="1"/>
          <p:nvPr/>
        </p:nvSpPr>
        <p:spPr>
          <a:xfrm>
            <a:off x="4370603" y="3599380"/>
            <a:ext cx="2248830" cy="646331"/>
          </a:xfrm>
          <a:prstGeom prst="rect">
            <a:avLst/>
          </a:prstGeom>
          <a:noFill/>
        </p:spPr>
        <p:txBody>
          <a:bodyPr wrap="square" rtlCol="0">
            <a:spAutoFit/>
          </a:bodyPr>
          <a:lstStyle/>
          <a:p>
            <a:pPr algn="ctr"/>
            <a:r>
              <a:rPr lang="en-NZ" dirty="0"/>
              <a:t>Singapore</a:t>
            </a:r>
          </a:p>
          <a:p>
            <a:pPr algn="ctr"/>
            <a:r>
              <a:rPr lang="en-NZ" dirty="0"/>
              <a:t>20</a:t>
            </a:r>
            <a:r>
              <a:rPr lang="en-NZ" baseline="30000" dirty="0"/>
              <a:t>th</a:t>
            </a:r>
            <a:r>
              <a:rPr lang="en-NZ" dirty="0"/>
              <a:t> October 2019</a:t>
            </a:r>
          </a:p>
        </p:txBody>
      </p:sp>
    </p:spTree>
    <p:extLst>
      <p:ext uri="{BB962C8B-B14F-4D97-AF65-F5344CB8AC3E}">
        <p14:creationId xmlns:p14="http://schemas.microsoft.com/office/powerpoint/2010/main" val="760646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4" name="TextBox 3">
            <a:extLst>
              <a:ext uri="{FF2B5EF4-FFF2-40B4-BE49-F238E27FC236}">
                <a16:creationId xmlns:a16="http://schemas.microsoft.com/office/drawing/2014/main" id="{1CA7A8F4-DD29-41BD-A762-FD14F6E8F87E}"/>
              </a:ext>
            </a:extLst>
          </p:cNvPr>
          <p:cNvSpPr txBox="1"/>
          <p:nvPr/>
        </p:nvSpPr>
        <p:spPr>
          <a:xfrm>
            <a:off x="498764" y="906379"/>
            <a:ext cx="7065480" cy="369332"/>
          </a:xfrm>
          <a:prstGeom prst="rect">
            <a:avLst/>
          </a:prstGeom>
          <a:noFill/>
        </p:spPr>
        <p:txBody>
          <a:bodyPr wrap="square" rtlCol="0">
            <a:spAutoFit/>
          </a:bodyPr>
          <a:lstStyle/>
          <a:p>
            <a:r>
              <a:rPr lang="en-NZ" dirty="0"/>
              <a:t>Before the ITS AP BOD meeting in Los Angeles:</a:t>
            </a:r>
            <a:endParaRPr lang="en-US" dirty="0"/>
          </a:p>
        </p:txBody>
      </p:sp>
      <p:sp>
        <p:nvSpPr>
          <p:cNvPr id="5" name="TextBox 4">
            <a:extLst>
              <a:ext uri="{FF2B5EF4-FFF2-40B4-BE49-F238E27FC236}">
                <a16:creationId xmlns:a16="http://schemas.microsoft.com/office/drawing/2014/main" id="{0E95DCAD-01DC-47A0-9F46-EA089215E710}"/>
              </a:ext>
            </a:extLst>
          </p:cNvPr>
          <p:cNvSpPr txBox="1"/>
          <p:nvPr/>
        </p:nvSpPr>
        <p:spPr>
          <a:xfrm>
            <a:off x="498763" y="3160887"/>
            <a:ext cx="2987964" cy="1477328"/>
          </a:xfrm>
          <a:prstGeom prst="rect">
            <a:avLst/>
          </a:prstGeom>
          <a:noFill/>
        </p:spPr>
        <p:txBody>
          <a:bodyPr wrap="square" rtlCol="0">
            <a:spAutoFit/>
          </a:bodyPr>
          <a:lstStyle/>
          <a:p>
            <a:r>
              <a:rPr lang="en-NZ" dirty="0"/>
              <a:t>2- All the AP WCBOD and the representatives/presenters from the candidate cities should attend the “Voting Meeting”.</a:t>
            </a:r>
            <a:endParaRPr lang="en-US" dirty="0"/>
          </a:p>
        </p:txBody>
      </p:sp>
      <p:sp>
        <p:nvSpPr>
          <p:cNvPr id="6" name="TextBox 5">
            <a:extLst>
              <a:ext uri="{FF2B5EF4-FFF2-40B4-BE49-F238E27FC236}">
                <a16:creationId xmlns:a16="http://schemas.microsoft.com/office/drawing/2014/main" id="{C4A86AE5-4FFC-4AB9-8DC6-F25668630147}"/>
              </a:ext>
            </a:extLst>
          </p:cNvPr>
          <p:cNvSpPr txBox="1"/>
          <p:nvPr/>
        </p:nvSpPr>
        <p:spPr>
          <a:xfrm>
            <a:off x="498763" y="1342623"/>
            <a:ext cx="2852304" cy="1754326"/>
          </a:xfrm>
          <a:prstGeom prst="rect">
            <a:avLst/>
          </a:prstGeom>
          <a:noFill/>
        </p:spPr>
        <p:txBody>
          <a:bodyPr wrap="square" rtlCol="0">
            <a:spAutoFit/>
          </a:bodyPr>
          <a:lstStyle/>
          <a:p>
            <a:r>
              <a:rPr lang="en-NZ" dirty="0"/>
              <a:t>1- The ITS AP Secretary will book a room for voting. The time will be allocated for the “Voting Meeting” to be prior to the ITS APBOD meeting  </a:t>
            </a:r>
            <a:endParaRPr lang="en-US" dirty="0"/>
          </a:p>
        </p:txBody>
      </p:sp>
      <p:sp>
        <p:nvSpPr>
          <p:cNvPr id="3" name="TextBox 2">
            <a:extLst>
              <a:ext uri="{FF2B5EF4-FFF2-40B4-BE49-F238E27FC236}">
                <a16:creationId xmlns:a16="http://schemas.microsoft.com/office/drawing/2014/main" id="{0616DE7B-D4C0-4FA3-A849-88177D154465}"/>
              </a:ext>
            </a:extLst>
          </p:cNvPr>
          <p:cNvSpPr txBox="1"/>
          <p:nvPr/>
        </p:nvSpPr>
        <p:spPr>
          <a:xfrm>
            <a:off x="5564332" y="2569712"/>
            <a:ext cx="4903354" cy="830997"/>
          </a:xfrm>
          <a:prstGeom prst="rect">
            <a:avLst/>
          </a:prstGeom>
          <a:noFill/>
        </p:spPr>
        <p:txBody>
          <a:bodyPr wrap="square" rtlCol="0">
            <a:spAutoFit/>
          </a:bodyPr>
          <a:lstStyle/>
          <a:p>
            <a:pPr algn="ctr"/>
            <a:r>
              <a:rPr lang="en-NZ" sz="4800" b="1" dirty="0"/>
              <a:t>Voting Day</a:t>
            </a:r>
            <a:endParaRPr lang="en-US" sz="4800" b="1" dirty="0"/>
          </a:p>
        </p:txBody>
      </p:sp>
      <p:pic>
        <p:nvPicPr>
          <p:cNvPr id="7" name="Picture 6" descr="A picture containing toy&#10;&#10;Description automatically generated">
            <a:extLst>
              <a:ext uri="{FF2B5EF4-FFF2-40B4-BE49-F238E27FC236}">
                <a16:creationId xmlns:a16="http://schemas.microsoft.com/office/drawing/2014/main" id="{403D99EF-6148-48DF-87AC-9699A72104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58709" y="3400709"/>
            <a:ext cx="2514600" cy="1819275"/>
          </a:xfrm>
          <a:prstGeom prst="rect">
            <a:avLst/>
          </a:prstGeom>
        </p:spPr>
      </p:pic>
      <p:sp>
        <p:nvSpPr>
          <p:cNvPr id="9" name="TextBox 8">
            <a:extLst>
              <a:ext uri="{FF2B5EF4-FFF2-40B4-BE49-F238E27FC236}">
                <a16:creationId xmlns:a16="http://schemas.microsoft.com/office/drawing/2014/main" id="{FEBA0138-497B-4363-9B6C-223B84DBB13B}"/>
              </a:ext>
            </a:extLst>
          </p:cNvPr>
          <p:cNvSpPr txBox="1"/>
          <p:nvPr/>
        </p:nvSpPr>
        <p:spPr>
          <a:xfrm>
            <a:off x="300027" y="557482"/>
            <a:ext cx="1967388" cy="461665"/>
          </a:xfrm>
          <a:prstGeom prst="rect">
            <a:avLst/>
          </a:prstGeom>
          <a:noFill/>
        </p:spPr>
        <p:txBody>
          <a:bodyPr wrap="square" rtlCol="0">
            <a:spAutoFit/>
          </a:bodyPr>
          <a:lstStyle/>
          <a:p>
            <a:pPr algn="ctr"/>
            <a:r>
              <a:rPr lang="en-NZ" sz="2400" b="1" dirty="0"/>
              <a:t>Voting Day</a:t>
            </a:r>
            <a:endParaRPr lang="en-US" sz="2400" b="1" dirty="0"/>
          </a:p>
        </p:txBody>
      </p:sp>
      <p:sp>
        <p:nvSpPr>
          <p:cNvPr id="2" name="TextBox 1">
            <a:extLst>
              <a:ext uri="{FF2B5EF4-FFF2-40B4-BE49-F238E27FC236}">
                <a16:creationId xmlns:a16="http://schemas.microsoft.com/office/drawing/2014/main" id="{2A560534-6AD7-419A-AF24-CCC327430CD3}"/>
              </a:ext>
            </a:extLst>
          </p:cNvPr>
          <p:cNvSpPr txBox="1"/>
          <p:nvPr/>
        </p:nvSpPr>
        <p:spPr>
          <a:xfrm>
            <a:off x="2036956" y="626887"/>
            <a:ext cx="2728332" cy="369332"/>
          </a:xfrm>
          <a:prstGeom prst="rect">
            <a:avLst/>
          </a:prstGeom>
          <a:noFill/>
        </p:spPr>
        <p:txBody>
          <a:bodyPr wrap="square" rtlCol="0">
            <a:spAutoFit/>
          </a:bodyPr>
          <a:lstStyle/>
          <a:p>
            <a:r>
              <a:rPr lang="en-NZ"/>
              <a:t>3</a:t>
            </a:r>
            <a:r>
              <a:rPr lang="en-NZ" baseline="30000"/>
              <a:t>rd</a:t>
            </a:r>
            <a:r>
              <a:rPr lang="en-NZ"/>
              <a:t> of October 2020</a:t>
            </a:r>
            <a:endParaRPr lang="en-NZ" dirty="0"/>
          </a:p>
        </p:txBody>
      </p:sp>
      <p:sp>
        <p:nvSpPr>
          <p:cNvPr id="11" name="TextBox 10">
            <a:extLst>
              <a:ext uri="{FF2B5EF4-FFF2-40B4-BE49-F238E27FC236}">
                <a16:creationId xmlns:a16="http://schemas.microsoft.com/office/drawing/2014/main" id="{11F62135-4DB1-45D5-B483-6C9A8C9BB827}"/>
              </a:ext>
            </a:extLst>
          </p:cNvPr>
          <p:cNvSpPr txBox="1"/>
          <p:nvPr/>
        </p:nvSpPr>
        <p:spPr>
          <a:xfrm>
            <a:off x="498763" y="4753785"/>
            <a:ext cx="2987964" cy="1477328"/>
          </a:xfrm>
          <a:prstGeom prst="rect">
            <a:avLst/>
          </a:prstGeom>
          <a:noFill/>
        </p:spPr>
        <p:txBody>
          <a:bodyPr wrap="square" rtlCol="0">
            <a:spAutoFit/>
          </a:bodyPr>
          <a:lstStyle/>
          <a:p>
            <a:r>
              <a:rPr lang="en-NZ" dirty="0"/>
              <a:t>3- Three hours should be allowed for this meeting. Time should be adjusted according to the number nominated cities. </a:t>
            </a:r>
            <a:endParaRPr lang="en-US" dirty="0"/>
          </a:p>
        </p:txBody>
      </p:sp>
    </p:spTree>
    <p:extLst>
      <p:ext uri="{BB962C8B-B14F-4D97-AF65-F5344CB8AC3E}">
        <p14:creationId xmlns:p14="http://schemas.microsoft.com/office/powerpoint/2010/main" val="1410019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5" name="TextBox 4">
            <a:extLst>
              <a:ext uri="{FF2B5EF4-FFF2-40B4-BE49-F238E27FC236}">
                <a16:creationId xmlns:a16="http://schemas.microsoft.com/office/drawing/2014/main" id="{0E95DCAD-01DC-47A0-9F46-EA089215E710}"/>
              </a:ext>
            </a:extLst>
          </p:cNvPr>
          <p:cNvSpPr txBox="1"/>
          <p:nvPr/>
        </p:nvSpPr>
        <p:spPr>
          <a:xfrm>
            <a:off x="498762" y="4564892"/>
            <a:ext cx="3923579" cy="1477328"/>
          </a:xfrm>
          <a:prstGeom prst="rect">
            <a:avLst/>
          </a:prstGeom>
          <a:noFill/>
        </p:spPr>
        <p:txBody>
          <a:bodyPr wrap="square" rtlCol="0">
            <a:spAutoFit/>
          </a:bodyPr>
          <a:lstStyle/>
          <a:p>
            <a:r>
              <a:rPr lang="en-NZ" dirty="0"/>
              <a:t>4- After the 30 minutes, each of the candidate cities will be invited to do a short presentation (max 10 minutes) about its submission. Followed by 5 minutes for questions</a:t>
            </a:r>
            <a:endParaRPr lang="en-US" dirty="0"/>
          </a:p>
        </p:txBody>
      </p:sp>
      <p:sp>
        <p:nvSpPr>
          <p:cNvPr id="6" name="TextBox 5">
            <a:extLst>
              <a:ext uri="{FF2B5EF4-FFF2-40B4-BE49-F238E27FC236}">
                <a16:creationId xmlns:a16="http://schemas.microsoft.com/office/drawing/2014/main" id="{C4A86AE5-4FFC-4AB9-8DC6-F25668630147}"/>
              </a:ext>
            </a:extLst>
          </p:cNvPr>
          <p:cNvSpPr txBox="1"/>
          <p:nvPr/>
        </p:nvSpPr>
        <p:spPr>
          <a:xfrm>
            <a:off x="498763" y="1342623"/>
            <a:ext cx="3824584" cy="646331"/>
          </a:xfrm>
          <a:prstGeom prst="rect">
            <a:avLst/>
          </a:prstGeom>
          <a:noFill/>
        </p:spPr>
        <p:txBody>
          <a:bodyPr wrap="square" rtlCol="0">
            <a:spAutoFit/>
          </a:bodyPr>
          <a:lstStyle/>
          <a:p>
            <a:r>
              <a:rPr lang="en-NZ" dirty="0"/>
              <a:t>1- The Chairman of the ITS AP WCBOD will open the Voting Meeting”</a:t>
            </a:r>
            <a:endParaRPr lang="en-US" dirty="0"/>
          </a:p>
        </p:txBody>
      </p:sp>
      <p:sp>
        <p:nvSpPr>
          <p:cNvPr id="3" name="TextBox 2">
            <a:extLst>
              <a:ext uri="{FF2B5EF4-FFF2-40B4-BE49-F238E27FC236}">
                <a16:creationId xmlns:a16="http://schemas.microsoft.com/office/drawing/2014/main" id="{0616DE7B-D4C0-4FA3-A849-88177D154465}"/>
              </a:ext>
            </a:extLst>
          </p:cNvPr>
          <p:cNvSpPr txBox="1"/>
          <p:nvPr/>
        </p:nvSpPr>
        <p:spPr>
          <a:xfrm>
            <a:off x="4676078" y="3415440"/>
            <a:ext cx="7411844" cy="2308324"/>
          </a:xfrm>
          <a:prstGeom prst="rect">
            <a:avLst/>
          </a:prstGeom>
          <a:noFill/>
        </p:spPr>
        <p:txBody>
          <a:bodyPr wrap="square" rtlCol="0">
            <a:spAutoFit/>
          </a:bodyPr>
          <a:lstStyle/>
          <a:p>
            <a:pPr algn="ctr"/>
            <a:r>
              <a:rPr lang="ar-IQ" sz="4800" b="1" dirty="0"/>
              <a:t>30</a:t>
            </a:r>
            <a:r>
              <a:rPr lang="en-NZ" sz="4800" b="1" dirty="0"/>
              <a:t> Minutes Review of Presentation Material and  </a:t>
            </a:r>
            <a:br>
              <a:rPr lang="ar-IQ" sz="4800" b="1" dirty="0"/>
            </a:br>
            <a:r>
              <a:rPr lang="en-NZ" sz="4800" b="1" dirty="0"/>
              <a:t>Short</a:t>
            </a:r>
            <a:r>
              <a:rPr lang="ar-IQ" sz="4800" b="1" dirty="0"/>
              <a:t> </a:t>
            </a:r>
            <a:r>
              <a:rPr lang="en-NZ" sz="4800" b="1" dirty="0"/>
              <a:t>Presentations</a:t>
            </a:r>
            <a:endParaRPr lang="en-US" sz="4800" b="1" dirty="0"/>
          </a:p>
        </p:txBody>
      </p:sp>
      <p:pic>
        <p:nvPicPr>
          <p:cNvPr id="8" name="Picture 7" descr="A group of people sitting at desks in a room&#10;&#10;Description automatically generated">
            <a:extLst>
              <a:ext uri="{FF2B5EF4-FFF2-40B4-BE49-F238E27FC236}">
                <a16:creationId xmlns:a16="http://schemas.microsoft.com/office/drawing/2014/main" id="{4416BDFA-6E9F-4ED4-8790-2B06D7FF40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6321" y="1394415"/>
            <a:ext cx="2619375" cy="1743075"/>
          </a:xfrm>
          <a:prstGeom prst="rect">
            <a:avLst/>
          </a:prstGeom>
        </p:spPr>
      </p:pic>
      <p:sp>
        <p:nvSpPr>
          <p:cNvPr id="9" name="TextBox 8">
            <a:extLst>
              <a:ext uri="{FF2B5EF4-FFF2-40B4-BE49-F238E27FC236}">
                <a16:creationId xmlns:a16="http://schemas.microsoft.com/office/drawing/2014/main" id="{569458A0-C34F-4652-BE55-903A68DDE968}"/>
              </a:ext>
            </a:extLst>
          </p:cNvPr>
          <p:cNvSpPr txBox="1"/>
          <p:nvPr/>
        </p:nvSpPr>
        <p:spPr>
          <a:xfrm>
            <a:off x="498762" y="6042220"/>
            <a:ext cx="3720311" cy="646331"/>
          </a:xfrm>
          <a:prstGeom prst="rect">
            <a:avLst/>
          </a:prstGeom>
          <a:noFill/>
        </p:spPr>
        <p:txBody>
          <a:bodyPr wrap="square" rtlCol="0">
            <a:spAutoFit/>
          </a:bodyPr>
          <a:lstStyle/>
          <a:p>
            <a:r>
              <a:rPr lang="en-NZ" dirty="0"/>
              <a:t>5- Power Point presentations are allowed. </a:t>
            </a:r>
            <a:endParaRPr lang="en-US" dirty="0"/>
          </a:p>
        </p:txBody>
      </p:sp>
      <p:sp>
        <p:nvSpPr>
          <p:cNvPr id="10" name="TextBox 9">
            <a:extLst>
              <a:ext uri="{FF2B5EF4-FFF2-40B4-BE49-F238E27FC236}">
                <a16:creationId xmlns:a16="http://schemas.microsoft.com/office/drawing/2014/main" id="{1946EFBD-A8E0-44ED-BFBA-7E73393D8F4B}"/>
              </a:ext>
            </a:extLst>
          </p:cNvPr>
          <p:cNvSpPr txBox="1"/>
          <p:nvPr/>
        </p:nvSpPr>
        <p:spPr>
          <a:xfrm>
            <a:off x="271603" y="721112"/>
            <a:ext cx="5077266" cy="461665"/>
          </a:xfrm>
          <a:prstGeom prst="rect">
            <a:avLst/>
          </a:prstGeom>
          <a:noFill/>
        </p:spPr>
        <p:txBody>
          <a:bodyPr wrap="square" rtlCol="0">
            <a:spAutoFit/>
          </a:bodyPr>
          <a:lstStyle/>
          <a:p>
            <a:r>
              <a:rPr lang="en-NZ" sz="2400" b="1" dirty="0"/>
              <a:t>Short Presentations:</a:t>
            </a:r>
          </a:p>
        </p:txBody>
      </p:sp>
      <p:sp>
        <p:nvSpPr>
          <p:cNvPr id="11" name="TextBox 10">
            <a:extLst>
              <a:ext uri="{FF2B5EF4-FFF2-40B4-BE49-F238E27FC236}">
                <a16:creationId xmlns:a16="http://schemas.microsoft.com/office/drawing/2014/main" id="{335314ED-A1FF-4375-B826-0B074D259F47}"/>
              </a:ext>
            </a:extLst>
          </p:cNvPr>
          <p:cNvSpPr txBox="1"/>
          <p:nvPr/>
        </p:nvSpPr>
        <p:spPr>
          <a:xfrm>
            <a:off x="498762" y="1923803"/>
            <a:ext cx="3824584" cy="1477328"/>
          </a:xfrm>
          <a:prstGeom prst="rect">
            <a:avLst/>
          </a:prstGeom>
          <a:noFill/>
        </p:spPr>
        <p:txBody>
          <a:bodyPr wrap="square" rtlCol="0">
            <a:spAutoFit/>
          </a:bodyPr>
          <a:lstStyle/>
          <a:p>
            <a:r>
              <a:rPr lang="en-NZ" dirty="0"/>
              <a:t>2- Hard Copies of presentation material, gifts, etc.. are allowed to be distributed during the presentation within 30 minutes prior to the presentations. </a:t>
            </a:r>
            <a:endParaRPr lang="en-US" dirty="0"/>
          </a:p>
        </p:txBody>
      </p:sp>
      <p:sp>
        <p:nvSpPr>
          <p:cNvPr id="13" name="TextBox 12">
            <a:extLst>
              <a:ext uri="{FF2B5EF4-FFF2-40B4-BE49-F238E27FC236}">
                <a16:creationId xmlns:a16="http://schemas.microsoft.com/office/drawing/2014/main" id="{8C3B8C8A-E1DA-417A-AD5B-50AD6BB9CA24}"/>
              </a:ext>
            </a:extLst>
          </p:cNvPr>
          <p:cNvSpPr txBox="1"/>
          <p:nvPr/>
        </p:nvSpPr>
        <p:spPr>
          <a:xfrm>
            <a:off x="498762" y="3382847"/>
            <a:ext cx="3824584" cy="1200329"/>
          </a:xfrm>
          <a:prstGeom prst="rect">
            <a:avLst/>
          </a:prstGeom>
          <a:noFill/>
        </p:spPr>
        <p:txBody>
          <a:bodyPr wrap="square" rtlCol="0">
            <a:spAutoFit/>
          </a:bodyPr>
          <a:lstStyle/>
          <a:p>
            <a:r>
              <a:rPr lang="en-NZ" dirty="0"/>
              <a:t>3- During the 30 minutes, and prior to the presentation, no presentation materials can be taken outside the room. </a:t>
            </a:r>
            <a:endParaRPr lang="en-US" dirty="0"/>
          </a:p>
        </p:txBody>
      </p:sp>
    </p:spTree>
    <p:extLst>
      <p:ext uri="{BB962C8B-B14F-4D97-AF65-F5344CB8AC3E}">
        <p14:creationId xmlns:p14="http://schemas.microsoft.com/office/powerpoint/2010/main" val="2247996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5" name="TextBox 4">
            <a:extLst>
              <a:ext uri="{FF2B5EF4-FFF2-40B4-BE49-F238E27FC236}">
                <a16:creationId xmlns:a16="http://schemas.microsoft.com/office/drawing/2014/main" id="{0E95DCAD-01DC-47A0-9F46-EA089215E710}"/>
              </a:ext>
            </a:extLst>
          </p:cNvPr>
          <p:cNvSpPr txBox="1"/>
          <p:nvPr/>
        </p:nvSpPr>
        <p:spPr>
          <a:xfrm>
            <a:off x="7109361" y="4374769"/>
            <a:ext cx="2987964" cy="2031325"/>
          </a:xfrm>
          <a:prstGeom prst="rect">
            <a:avLst/>
          </a:prstGeom>
          <a:noFill/>
        </p:spPr>
        <p:txBody>
          <a:bodyPr wrap="square" rtlCol="0">
            <a:spAutoFit/>
          </a:bodyPr>
          <a:lstStyle/>
          <a:p>
            <a:r>
              <a:rPr lang="en-NZ" dirty="0"/>
              <a:t>5- The Secretary will start distributing the voting reference forms to the AP WCBOD. The forms are for reference only and the data entry on the data projector is the official record.</a:t>
            </a:r>
            <a:endParaRPr lang="en-US" dirty="0"/>
          </a:p>
        </p:txBody>
      </p:sp>
      <p:sp>
        <p:nvSpPr>
          <p:cNvPr id="6" name="TextBox 5">
            <a:extLst>
              <a:ext uri="{FF2B5EF4-FFF2-40B4-BE49-F238E27FC236}">
                <a16:creationId xmlns:a16="http://schemas.microsoft.com/office/drawing/2014/main" id="{C4A86AE5-4FFC-4AB9-8DC6-F25668630147}"/>
              </a:ext>
            </a:extLst>
          </p:cNvPr>
          <p:cNvSpPr txBox="1"/>
          <p:nvPr/>
        </p:nvSpPr>
        <p:spPr>
          <a:xfrm>
            <a:off x="498763" y="1342623"/>
            <a:ext cx="3596536" cy="923330"/>
          </a:xfrm>
          <a:prstGeom prst="rect">
            <a:avLst/>
          </a:prstGeom>
          <a:noFill/>
        </p:spPr>
        <p:txBody>
          <a:bodyPr wrap="square" rtlCol="0">
            <a:spAutoFit/>
          </a:bodyPr>
          <a:lstStyle/>
          <a:p>
            <a:r>
              <a:rPr lang="en-NZ" dirty="0"/>
              <a:t>1- The Secretariat will explain the rules of the voting to the AP WCBOD and to the candidate cities.</a:t>
            </a:r>
            <a:endParaRPr lang="en-US" dirty="0"/>
          </a:p>
        </p:txBody>
      </p:sp>
      <p:sp>
        <p:nvSpPr>
          <p:cNvPr id="3" name="TextBox 2">
            <a:extLst>
              <a:ext uri="{FF2B5EF4-FFF2-40B4-BE49-F238E27FC236}">
                <a16:creationId xmlns:a16="http://schemas.microsoft.com/office/drawing/2014/main" id="{0616DE7B-D4C0-4FA3-A849-88177D154465}"/>
              </a:ext>
            </a:extLst>
          </p:cNvPr>
          <p:cNvSpPr txBox="1"/>
          <p:nvPr/>
        </p:nvSpPr>
        <p:spPr>
          <a:xfrm>
            <a:off x="5564332" y="2569712"/>
            <a:ext cx="4903354" cy="830997"/>
          </a:xfrm>
          <a:prstGeom prst="rect">
            <a:avLst/>
          </a:prstGeom>
          <a:noFill/>
        </p:spPr>
        <p:txBody>
          <a:bodyPr wrap="square" rtlCol="0">
            <a:spAutoFit/>
          </a:bodyPr>
          <a:lstStyle/>
          <a:p>
            <a:pPr algn="ctr"/>
            <a:r>
              <a:rPr lang="en-NZ" sz="4800" b="1" dirty="0"/>
              <a:t>Voting Time</a:t>
            </a:r>
            <a:endParaRPr lang="en-US" sz="4800" b="1" dirty="0"/>
          </a:p>
        </p:txBody>
      </p:sp>
      <p:sp>
        <p:nvSpPr>
          <p:cNvPr id="8" name="TextBox 7">
            <a:extLst>
              <a:ext uri="{FF2B5EF4-FFF2-40B4-BE49-F238E27FC236}">
                <a16:creationId xmlns:a16="http://schemas.microsoft.com/office/drawing/2014/main" id="{EA42E660-E96B-4D00-8EAA-0C8485BDE578}"/>
              </a:ext>
            </a:extLst>
          </p:cNvPr>
          <p:cNvSpPr txBox="1"/>
          <p:nvPr/>
        </p:nvSpPr>
        <p:spPr>
          <a:xfrm>
            <a:off x="498762" y="2581697"/>
            <a:ext cx="3434779" cy="1200329"/>
          </a:xfrm>
          <a:prstGeom prst="rect">
            <a:avLst/>
          </a:prstGeom>
          <a:noFill/>
        </p:spPr>
        <p:txBody>
          <a:bodyPr wrap="square" rtlCol="0">
            <a:spAutoFit/>
          </a:bodyPr>
          <a:lstStyle/>
          <a:p>
            <a:r>
              <a:rPr lang="en-NZ" dirty="0"/>
              <a:t>2- No Country/Region will be allowed to vote remotely. Only AP WCBOD or their authorised representative are allowed to vote</a:t>
            </a:r>
            <a:endParaRPr lang="en-US" dirty="0"/>
          </a:p>
        </p:txBody>
      </p:sp>
      <p:sp>
        <p:nvSpPr>
          <p:cNvPr id="9" name="TextBox 8">
            <a:extLst>
              <a:ext uri="{FF2B5EF4-FFF2-40B4-BE49-F238E27FC236}">
                <a16:creationId xmlns:a16="http://schemas.microsoft.com/office/drawing/2014/main" id="{F4EE95FB-920A-45F0-B45A-4D222DAFB23F}"/>
              </a:ext>
            </a:extLst>
          </p:cNvPr>
          <p:cNvSpPr txBox="1"/>
          <p:nvPr/>
        </p:nvSpPr>
        <p:spPr>
          <a:xfrm>
            <a:off x="498761" y="4374770"/>
            <a:ext cx="3434780" cy="2031325"/>
          </a:xfrm>
          <a:prstGeom prst="rect">
            <a:avLst/>
          </a:prstGeom>
          <a:noFill/>
        </p:spPr>
        <p:txBody>
          <a:bodyPr wrap="square" rtlCol="0">
            <a:spAutoFit/>
          </a:bodyPr>
          <a:lstStyle/>
          <a:p>
            <a:r>
              <a:rPr lang="en-NZ" dirty="0"/>
              <a:t>3- Each Country/Region will be allowed 1 observer. The secretariat may decide to increase the number of observers if the venue allows the number. However, that should happen equally to all the countries/regions</a:t>
            </a:r>
            <a:endParaRPr lang="en-US" dirty="0"/>
          </a:p>
        </p:txBody>
      </p:sp>
      <p:sp>
        <p:nvSpPr>
          <p:cNvPr id="10" name="TextBox 9">
            <a:extLst>
              <a:ext uri="{FF2B5EF4-FFF2-40B4-BE49-F238E27FC236}">
                <a16:creationId xmlns:a16="http://schemas.microsoft.com/office/drawing/2014/main" id="{FFEFC2A0-913F-48CC-B1D0-4EE7951EFD3B}"/>
              </a:ext>
            </a:extLst>
          </p:cNvPr>
          <p:cNvSpPr txBox="1"/>
          <p:nvPr/>
        </p:nvSpPr>
        <p:spPr>
          <a:xfrm>
            <a:off x="4095299" y="4374770"/>
            <a:ext cx="2852304" cy="1754326"/>
          </a:xfrm>
          <a:prstGeom prst="rect">
            <a:avLst/>
          </a:prstGeom>
          <a:noFill/>
        </p:spPr>
        <p:txBody>
          <a:bodyPr wrap="square" rtlCol="0">
            <a:spAutoFit/>
          </a:bodyPr>
          <a:lstStyle/>
          <a:p>
            <a:r>
              <a:rPr lang="en-NZ" dirty="0"/>
              <a:t>4- Each of the candidate cities will be allowed 3 presenters only. However, the city may change the presenters when presenting different sub items.</a:t>
            </a:r>
            <a:endParaRPr lang="en-US" dirty="0"/>
          </a:p>
        </p:txBody>
      </p:sp>
      <p:sp>
        <p:nvSpPr>
          <p:cNvPr id="11" name="TextBox 6">
            <a:extLst>
              <a:ext uri="{FF2B5EF4-FFF2-40B4-BE49-F238E27FC236}">
                <a16:creationId xmlns:a16="http://schemas.microsoft.com/office/drawing/2014/main" id="{542F313A-4467-414D-942E-3B0E824B6FA7}"/>
              </a:ext>
            </a:extLst>
          </p:cNvPr>
          <p:cNvSpPr txBox="1"/>
          <p:nvPr/>
        </p:nvSpPr>
        <p:spPr>
          <a:xfrm>
            <a:off x="591142" y="571909"/>
            <a:ext cx="6240837"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NZ" sz="2400" b="1" dirty="0"/>
              <a:t>Voting/Scoring for 60 Seconds </a:t>
            </a:r>
            <a:r>
              <a:rPr lang="en-NZ" sz="2400" b="1" dirty="0" err="1"/>
              <a:t>presentaitons</a:t>
            </a:r>
            <a:r>
              <a:rPr lang="en-NZ" sz="2400" b="1" dirty="0"/>
              <a:t>:</a:t>
            </a:r>
          </a:p>
        </p:txBody>
      </p:sp>
      <p:sp>
        <p:nvSpPr>
          <p:cNvPr id="12" name="TextBox 11">
            <a:extLst>
              <a:ext uri="{FF2B5EF4-FFF2-40B4-BE49-F238E27FC236}">
                <a16:creationId xmlns:a16="http://schemas.microsoft.com/office/drawing/2014/main" id="{FF658E4E-85FB-4345-981C-5C6FA5EE3B22}"/>
              </a:ext>
            </a:extLst>
          </p:cNvPr>
          <p:cNvSpPr txBox="1"/>
          <p:nvPr/>
        </p:nvSpPr>
        <p:spPr>
          <a:xfrm>
            <a:off x="10146030" y="4378065"/>
            <a:ext cx="1838861" cy="1754326"/>
          </a:xfrm>
          <a:prstGeom prst="rect">
            <a:avLst/>
          </a:prstGeom>
          <a:noFill/>
        </p:spPr>
        <p:txBody>
          <a:bodyPr wrap="square" rtlCol="0">
            <a:spAutoFit/>
          </a:bodyPr>
          <a:lstStyle/>
          <a:p>
            <a:r>
              <a:rPr lang="en-NZ" dirty="0"/>
              <a:t>6- The WCBOD can not announce their score unless it is written on the form.</a:t>
            </a:r>
            <a:endParaRPr lang="en-US" dirty="0"/>
          </a:p>
        </p:txBody>
      </p:sp>
    </p:spTree>
    <p:extLst>
      <p:ext uri="{BB962C8B-B14F-4D97-AF65-F5344CB8AC3E}">
        <p14:creationId xmlns:p14="http://schemas.microsoft.com/office/powerpoint/2010/main" val="3829140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4" name="TextBox 3">
            <a:extLst>
              <a:ext uri="{FF2B5EF4-FFF2-40B4-BE49-F238E27FC236}">
                <a16:creationId xmlns:a16="http://schemas.microsoft.com/office/drawing/2014/main" id="{1CA7A8F4-DD29-41BD-A762-FD14F6E8F87E}"/>
              </a:ext>
            </a:extLst>
          </p:cNvPr>
          <p:cNvSpPr txBox="1"/>
          <p:nvPr/>
        </p:nvSpPr>
        <p:spPr>
          <a:xfrm>
            <a:off x="498762" y="507742"/>
            <a:ext cx="6011141" cy="369332"/>
          </a:xfrm>
          <a:prstGeom prst="rect">
            <a:avLst/>
          </a:prstGeom>
          <a:noFill/>
        </p:spPr>
        <p:txBody>
          <a:bodyPr wrap="square" rtlCol="0">
            <a:spAutoFit/>
          </a:bodyPr>
          <a:lstStyle/>
          <a:p>
            <a:r>
              <a:rPr lang="en-NZ" dirty="0"/>
              <a:t>At the Voting Meeting:</a:t>
            </a:r>
            <a:endParaRPr lang="en-US" dirty="0"/>
          </a:p>
        </p:txBody>
      </p:sp>
      <p:sp>
        <p:nvSpPr>
          <p:cNvPr id="5" name="TextBox 4">
            <a:extLst>
              <a:ext uri="{FF2B5EF4-FFF2-40B4-BE49-F238E27FC236}">
                <a16:creationId xmlns:a16="http://schemas.microsoft.com/office/drawing/2014/main" id="{0E95DCAD-01DC-47A0-9F46-EA089215E710}"/>
              </a:ext>
            </a:extLst>
          </p:cNvPr>
          <p:cNvSpPr txBox="1"/>
          <p:nvPr/>
        </p:nvSpPr>
        <p:spPr>
          <a:xfrm>
            <a:off x="498762" y="3711158"/>
            <a:ext cx="2053361" cy="1754326"/>
          </a:xfrm>
          <a:prstGeom prst="rect">
            <a:avLst/>
          </a:prstGeom>
          <a:noFill/>
        </p:spPr>
        <p:txBody>
          <a:bodyPr wrap="square" rtlCol="0">
            <a:spAutoFit/>
          </a:bodyPr>
          <a:lstStyle/>
          <a:p>
            <a:r>
              <a:rPr lang="en-NZ" dirty="0"/>
              <a:t>3 - After the presentations, each of the AP WCBOD will write down on their forms the score for each city</a:t>
            </a:r>
            <a:endParaRPr lang="en-US" dirty="0"/>
          </a:p>
        </p:txBody>
      </p:sp>
      <p:sp>
        <p:nvSpPr>
          <p:cNvPr id="6" name="TextBox 5">
            <a:extLst>
              <a:ext uri="{FF2B5EF4-FFF2-40B4-BE49-F238E27FC236}">
                <a16:creationId xmlns:a16="http://schemas.microsoft.com/office/drawing/2014/main" id="{C4A86AE5-4FFC-4AB9-8DC6-F25668630147}"/>
              </a:ext>
            </a:extLst>
          </p:cNvPr>
          <p:cNvSpPr txBox="1"/>
          <p:nvPr/>
        </p:nvSpPr>
        <p:spPr>
          <a:xfrm>
            <a:off x="498763" y="949569"/>
            <a:ext cx="2332760" cy="1477328"/>
          </a:xfrm>
          <a:prstGeom prst="rect">
            <a:avLst/>
          </a:prstGeom>
          <a:noFill/>
        </p:spPr>
        <p:txBody>
          <a:bodyPr wrap="square" rtlCol="0">
            <a:spAutoFit/>
          </a:bodyPr>
          <a:lstStyle/>
          <a:p>
            <a:r>
              <a:rPr lang="en-NZ" dirty="0"/>
              <a:t>1 - Each of the candidate cities will present on the first sub item “Conference” for 60 seconds max.</a:t>
            </a:r>
            <a:endParaRPr lang="en-US" dirty="0"/>
          </a:p>
        </p:txBody>
      </p:sp>
      <p:pic>
        <p:nvPicPr>
          <p:cNvPr id="7" name="Picture 6">
            <a:extLst>
              <a:ext uri="{FF2B5EF4-FFF2-40B4-BE49-F238E27FC236}">
                <a16:creationId xmlns:a16="http://schemas.microsoft.com/office/drawing/2014/main" id="{5AC5CB0E-C042-4F62-9DAC-7D2B95924934}"/>
              </a:ext>
            </a:extLst>
          </p:cNvPr>
          <p:cNvPicPr>
            <a:picLocks noChangeAspect="1"/>
          </p:cNvPicPr>
          <p:nvPr/>
        </p:nvPicPr>
        <p:blipFill>
          <a:blip r:embed="rId3"/>
          <a:stretch>
            <a:fillRect/>
          </a:stretch>
        </p:blipFill>
        <p:spPr>
          <a:xfrm>
            <a:off x="9278524" y="1556184"/>
            <a:ext cx="2676623" cy="3606609"/>
          </a:xfrm>
          <a:prstGeom prst="rect">
            <a:avLst/>
          </a:prstGeom>
        </p:spPr>
      </p:pic>
      <p:sp>
        <p:nvSpPr>
          <p:cNvPr id="10" name="TextBox 9">
            <a:extLst>
              <a:ext uri="{FF2B5EF4-FFF2-40B4-BE49-F238E27FC236}">
                <a16:creationId xmlns:a16="http://schemas.microsoft.com/office/drawing/2014/main" id="{24EDD364-CA06-4523-87E9-AB2AD7DDE26B}"/>
              </a:ext>
            </a:extLst>
          </p:cNvPr>
          <p:cNvSpPr txBox="1"/>
          <p:nvPr/>
        </p:nvSpPr>
        <p:spPr>
          <a:xfrm>
            <a:off x="3297718" y="5637365"/>
            <a:ext cx="3241965" cy="923330"/>
          </a:xfrm>
          <a:prstGeom prst="rect">
            <a:avLst/>
          </a:prstGeom>
          <a:noFill/>
        </p:spPr>
        <p:txBody>
          <a:bodyPr wrap="square" rtlCol="0">
            <a:spAutoFit/>
          </a:bodyPr>
          <a:lstStyle/>
          <a:p>
            <a:r>
              <a:rPr lang="en-NZ" dirty="0"/>
              <a:t>5 - The Secretariat will record each score on Excel sheet visible to the meeting on data projector</a:t>
            </a:r>
            <a:endParaRPr lang="en-US" dirty="0"/>
          </a:p>
        </p:txBody>
      </p:sp>
      <p:sp>
        <p:nvSpPr>
          <p:cNvPr id="8" name="TextBox 7">
            <a:extLst>
              <a:ext uri="{FF2B5EF4-FFF2-40B4-BE49-F238E27FC236}">
                <a16:creationId xmlns:a16="http://schemas.microsoft.com/office/drawing/2014/main" id="{089CA481-05DF-456B-8744-25DA1B0ECB3E}"/>
              </a:ext>
            </a:extLst>
          </p:cNvPr>
          <p:cNvSpPr txBox="1"/>
          <p:nvPr/>
        </p:nvSpPr>
        <p:spPr>
          <a:xfrm>
            <a:off x="6831769" y="5632523"/>
            <a:ext cx="4068041" cy="923330"/>
          </a:xfrm>
          <a:prstGeom prst="rect">
            <a:avLst/>
          </a:prstGeom>
          <a:noFill/>
        </p:spPr>
        <p:txBody>
          <a:bodyPr wrap="square" rtlCol="0">
            <a:spAutoFit/>
          </a:bodyPr>
          <a:lstStyle/>
          <a:p>
            <a:r>
              <a:rPr lang="en-NZ" dirty="0"/>
              <a:t>6- Once the Country/Region writes its score and announce it in the room, there will be no change allowed to that score</a:t>
            </a:r>
            <a:endParaRPr lang="en-US" dirty="0"/>
          </a:p>
        </p:txBody>
      </p:sp>
      <p:sp>
        <p:nvSpPr>
          <p:cNvPr id="12" name="TextBox 11">
            <a:extLst>
              <a:ext uri="{FF2B5EF4-FFF2-40B4-BE49-F238E27FC236}">
                <a16:creationId xmlns:a16="http://schemas.microsoft.com/office/drawing/2014/main" id="{B613A2C5-3887-47D8-8BEB-6B85645D11C8}"/>
              </a:ext>
            </a:extLst>
          </p:cNvPr>
          <p:cNvSpPr txBox="1"/>
          <p:nvPr/>
        </p:nvSpPr>
        <p:spPr>
          <a:xfrm>
            <a:off x="498762" y="5632523"/>
            <a:ext cx="2686470" cy="923330"/>
          </a:xfrm>
          <a:prstGeom prst="rect">
            <a:avLst/>
          </a:prstGeom>
          <a:noFill/>
        </p:spPr>
        <p:txBody>
          <a:bodyPr wrap="square" rtlCol="0">
            <a:spAutoFit/>
          </a:bodyPr>
          <a:lstStyle/>
          <a:p>
            <a:r>
              <a:rPr lang="en-NZ" dirty="0"/>
              <a:t>4 - Each of the AP WCBOD will announce their score for each of the cities</a:t>
            </a:r>
            <a:endParaRPr lang="en-US" dirty="0"/>
          </a:p>
        </p:txBody>
      </p:sp>
      <p:sp>
        <p:nvSpPr>
          <p:cNvPr id="13" name="TextBox 12">
            <a:extLst>
              <a:ext uri="{FF2B5EF4-FFF2-40B4-BE49-F238E27FC236}">
                <a16:creationId xmlns:a16="http://schemas.microsoft.com/office/drawing/2014/main" id="{B79DBB43-1A23-4736-8BBF-E06EF9699F7E}"/>
              </a:ext>
            </a:extLst>
          </p:cNvPr>
          <p:cNvSpPr txBox="1"/>
          <p:nvPr/>
        </p:nvSpPr>
        <p:spPr>
          <a:xfrm>
            <a:off x="498761" y="2499392"/>
            <a:ext cx="2053361" cy="1200329"/>
          </a:xfrm>
          <a:prstGeom prst="rect">
            <a:avLst/>
          </a:prstGeom>
          <a:noFill/>
        </p:spPr>
        <p:txBody>
          <a:bodyPr wrap="square" rtlCol="0">
            <a:spAutoFit/>
          </a:bodyPr>
          <a:lstStyle/>
          <a:p>
            <a:r>
              <a:rPr lang="en-NZ" dirty="0"/>
              <a:t>2 –No Power Point Presentations will be allowed in these session</a:t>
            </a:r>
            <a:endParaRPr lang="en-US" dirty="0"/>
          </a:p>
        </p:txBody>
      </p:sp>
      <p:pic>
        <p:nvPicPr>
          <p:cNvPr id="2" name="Picture 1">
            <a:extLst>
              <a:ext uri="{FF2B5EF4-FFF2-40B4-BE49-F238E27FC236}">
                <a16:creationId xmlns:a16="http://schemas.microsoft.com/office/drawing/2014/main" id="{070CEA52-3C4A-473F-8649-80ED652E8F1A}"/>
              </a:ext>
            </a:extLst>
          </p:cNvPr>
          <p:cNvPicPr>
            <a:picLocks noChangeAspect="1"/>
          </p:cNvPicPr>
          <p:nvPr/>
        </p:nvPicPr>
        <p:blipFill rotWithShape="1">
          <a:blip r:embed="rId4"/>
          <a:srcRect b="7990"/>
          <a:stretch/>
        </p:blipFill>
        <p:spPr>
          <a:xfrm>
            <a:off x="2890616" y="1037271"/>
            <a:ext cx="6224154" cy="4124570"/>
          </a:xfrm>
          <a:prstGeom prst="rect">
            <a:avLst/>
          </a:prstGeom>
        </p:spPr>
      </p:pic>
    </p:spTree>
    <p:extLst>
      <p:ext uri="{BB962C8B-B14F-4D97-AF65-F5344CB8AC3E}">
        <p14:creationId xmlns:p14="http://schemas.microsoft.com/office/powerpoint/2010/main" val="4198664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5" name="TextBox 4">
            <a:extLst>
              <a:ext uri="{FF2B5EF4-FFF2-40B4-BE49-F238E27FC236}">
                <a16:creationId xmlns:a16="http://schemas.microsoft.com/office/drawing/2014/main" id="{E6EB2292-EB32-42E0-97E7-07471DCC1DB9}"/>
              </a:ext>
            </a:extLst>
          </p:cNvPr>
          <p:cNvSpPr txBox="1"/>
          <p:nvPr/>
        </p:nvSpPr>
        <p:spPr>
          <a:xfrm>
            <a:off x="498758" y="4970010"/>
            <a:ext cx="2802341" cy="1200329"/>
          </a:xfrm>
          <a:prstGeom prst="rect">
            <a:avLst/>
          </a:prstGeom>
          <a:noFill/>
        </p:spPr>
        <p:txBody>
          <a:bodyPr wrap="square" rtlCol="0">
            <a:spAutoFit/>
          </a:bodyPr>
          <a:lstStyle/>
          <a:p>
            <a:r>
              <a:rPr lang="en-NZ" dirty="0"/>
              <a:t>4 – Once entered, no change will be allowed for the country/region vote for each sub item</a:t>
            </a:r>
            <a:endParaRPr lang="en-US" dirty="0"/>
          </a:p>
        </p:txBody>
      </p:sp>
      <p:sp>
        <p:nvSpPr>
          <p:cNvPr id="6" name="TextBox 5">
            <a:extLst>
              <a:ext uri="{FF2B5EF4-FFF2-40B4-BE49-F238E27FC236}">
                <a16:creationId xmlns:a16="http://schemas.microsoft.com/office/drawing/2014/main" id="{F9512663-E475-4C26-A390-ED7F69126C56}"/>
              </a:ext>
            </a:extLst>
          </p:cNvPr>
          <p:cNvSpPr txBox="1"/>
          <p:nvPr/>
        </p:nvSpPr>
        <p:spPr>
          <a:xfrm>
            <a:off x="498763" y="949569"/>
            <a:ext cx="2802336" cy="1477328"/>
          </a:xfrm>
          <a:prstGeom prst="rect">
            <a:avLst/>
          </a:prstGeom>
          <a:noFill/>
        </p:spPr>
        <p:txBody>
          <a:bodyPr wrap="square" rtlCol="0">
            <a:spAutoFit/>
          </a:bodyPr>
          <a:lstStyle/>
          <a:p>
            <a:r>
              <a:rPr lang="en-NZ" dirty="0"/>
              <a:t>1 – This form will always be on the Data projector and the ITS AP Secretary will be responsible to enter the data into it.</a:t>
            </a:r>
            <a:endParaRPr lang="en-US" dirty="0"/>
          </a:p>
        </p:txBody>
      </p:sp>
      <p:sp>
        <p:nvSpPr>
          <p:cNvPr id="7" name="TextBox 6">
            <a:extLst>
              <a:ext uri="{FF2B5EF4-FFF2-40B4-BE49-F238E27FC236}">
                <a16:creationId xmlns:a16="http://schemas.microsoft.com/office/drawing/2014/main" id="{E8723633-BCFB-426D-BA26-EB5DB65515C7}"/>
              </a:ext>
            </a:extLst>
          </p:cNvPr>
          <p:cNvSpPr txBox="1"/>
          <p:nvPr/>
        </p:nvSpPr>
        <p:spPr>
          <a:xfrm>
            <a:off x="500184" y="3559954"/>
            <a:ext cx="2860239" cy="1200329"/>
          </a:xfrm>
          <a:prstGeom prst="rect">
            <a:avLst/>
          </a:prstGeom>
          <a:noFill/>
        </p:spPr>
        <p:txBody>
          <a:bodyPr wrap="square" rtlCol="0">
            <a:spAutoFit/>
          </a:bodyPr>
          <a:lstStyle/>
          <a:p>
            <a:r>
              <a:rPr lang="en-NZ" dirty="0"/>
              <a:t>3 –The ITS AP Secretary will enter the numbers as they’ve been announced by each country/region</a:t>
            </a:r>
            <a:endParaRPr lang="en-US" dirty="0"/>
          </a:p>
        </p:txBody>
      </p:sp>
      <p:sp>
        <p:nvSpPr>
          <p:cNvPr id="10" name="TextBox 6">
            <a:extLst>
              <a:ext uri="{FF2B5EF4-FFF2-40B4-BE49-F238E27FC236}">
                <a16:creationId xmlns:a16="http://schemas.microsoft.com/office/drawing/2014/main" id="{542F313A-4467-414D-942E-3B0E824B6FA7}"/>
              </a:ext>
            </a:extLst>
          </p:cNvPr>
          <p:cNvSpPr txBox="1"/>
          <p:nvPr/>
        </p:nvSpPr>
        <p:spPr>
          <a:xfrm>
            <a:off x="498759" y="464367"/>
            <a:ext cx="2894929"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NZ" sz="1400" b="1" dirty="0"/>
              <a:t>Score Data after 1</a:t>
            </a:r>
            <a:r>
              <a:rPr lang="en-NZ" sz="1400" b="1" baseline="30000" dirty="0"/>
              <a:t>st</a:t>
            </a:r>
            <a:r>
              <a:rPr lang="en-NZ" sz="1400" b="1" dirty="0"/>
              <a:t> 60 seconds</a:t>
            </a:r>
            <a:br>
              <a:rPr lang="en-NZ" sz="1400" b="1" dirty="0"/>
            </a:br>
            <a:r>
              <a:rPr lang="en-NZ" sz="1400" b="1" dirty="0"/>
              <a:t>presentations by Cities A,B &amp; C:</a:t>
            </a:r>
          </a:p>
        </p:txBody>
      </p:sp>
      <p:pic>
        <p:nvPicPr>
          <p:cNvPr id="8" name="Picture 7">
            <a:extLst>
              <a:ext uri="{FF2B5EF4-FFF2-40B4-BE49-F238E27FC236}">
                <a16:creationId xmlns:a16="http://schemas.microsoft.com/office/drawing/2014/main" id="{762CCF87-BDBF-4A7F-B549-8065C5D9DAEF}"/>
              </a:ext>
            </a:extLst>
          </p:cNvPr>
          <p:cNvPicPr>
            <a:picLocks noChangeAspect="1"/>
          </p:cNvPicPr>
          <p:nvPr/>
        </p:nvPicPr>
        <p:blipFill>
          <a:blip r:embed="rId3"/>
          <a:stretch>
            <a:fillRect/>
          </a:stretch>
        </p:blipFill>
        <p:spPr>
          <a:xfrm>
            <a:off x="3494387" y="542692"/>
            <a:ext cx="6837910" cy="6034525"/>
          </a:xfrm>
          <a:prstGeom prst="rect">
            <a:avLst/>
          </a:prstGeom>
        </p:spPr>
      </p:pic>
      <p:sp>
        <p:nvSpPr>
          <p:cNvPr id="9" name="TextBox 8">
            <a:extLst>
              <a:ext uri="{FF2B5EF4-FFF2-40B4-BE49-F238E27FC236}">
                <a16:creationId xmlns:a16="http://schemas.microsoft.com/office/drawing/2014/main" id="{96B2F833-FDD0-429B-B99C-07E145364477}"/>
              </a:ext>
            </a:extLst>
          </p:cNvPr>
          <p:cNvSpPr txBox="1"/>
          <p:nvPr/>
        </p:nvSpPr>
        <p:spPr>
          <a:xfrm>
            <a:off x="498758" y="2359625"/>
            <a:ext cx="2894929" cy="1200329"/>
          </a:xfrm>
          <a:prstGeom prst="rect">
            <a:avLst/>
          </a:prstGeom>
          <a:noFill/>
        </p:spPr>
        <p:txBody>
          <a:bodyPr wrap="square" rtlCol="0">
            <a:spAutoFit/>
          </a:bodyPr>
          <a:lstStyle/>
          <a:p>
            <a:r>
              <a:rPr lang="en-NZ" dirty="0"/>
              <a:t>2 – Members can not announce their score unless it has been written on the form.</a:t>
            </a:r>
            <a:endParaRPr lang="en-US" dirty="0"/>
          </a:p>
        </p:txBody>
      </p:sp>
    </p:spTree>
    <p:extLst>
      <p:ext uri="{BB962C8B-B14F-4D97-AF65-F5344CB8AC3E}">
        <p14:creationId xmlns:p14="http://schemas.microsoft.com/office/powerpoint/2010/main" val="3257810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4" name="TextBox 3">
            <a:extLst>
              <a:ext uri="{FF2B5EF4-FFF2-40B4-BE49-F238E27FC236}">
                <a16:creationId xmlns:a16="http://schemas.microsoft.com/office/drawing/2014/main" id="{1CA7A8F4-DD29-41BD-A762-FD14F6E8F87E}"/>
              </a:ext>
            </a:extLst>
          </p:cNvPr>
          <p:cNvSpPr txBox="1"/>
          <p:nvPr/>
        </p:nvSpPr>
        <p:spPr>
          <a:xfrm>
            <a:off x="498762" y="507742"/>
            <a:ext cx="6011141" cy="369332"/>
          </a:xfrm>
          <a:prstGeom prst="rect">
            <a:avLst/>
          </a:prstGeom>
          <a:noFill/>
        </p:spPr>
        <p:txBody>
          <a:bodyPr wrap="square" rtlCol="0">
            <a:spAutoFit/>
          </a:bodyPr>
          <a:lstStyle/>
          <a:p>
            <a:r>
              <a:rPr lang="en-NZ" dirty="0"/>
              <a:t>At the Voting Meeting:</a:t>
            </a:r>
            <a:endParaRPr lang="en-US" dirty="0"/>
          </a:p>
        </p:txBody>
      </p:sp>
      <p:sp>
        <p:nvSpPr>
          <p:cNvPr id="5" name="TextBox 4">
            <a:extLst>
              <a:ext uri="{FF2B5EF4-FFF2-40B4-BE49-F238E27FC236}">
                <a16:creationId xmlns:a16="http://schemas.microsoft.com/office/drawing/2014/main" id="{0E95DCAD-01DC-47A0-9F46-EA089215E710}"/>
              </a:ext>
            </a:extLst>
          </p:cNvPr>
          <p:cNvSpPr txBox="1"/>
          <p:nvPr/>
        </p:nvSpPr>
        <p:spPr>
          <a:xfrm>
            <a:off x="498762" y="3619020"/>
            <a:ext cx="2426451" cy="2031325"/>
          </a:xfrm>
          <a:prstGeom prst="rect">
            <a:avLst/>
          </a:prstGeom>
          <a:noFill/>
        </p:spPr>
        <p:txBody>
          <a:bodyPr wrap="square" rtlCol="0">
            <a:spAutoFit/>
          </a:bodyPr>
          <a:lstStyle/>
          <a:p>
            <a:r>
              <a:rPr lang="en-NZ" dirty="0"/>
              <a:t>3 - After the presentations, each of the AP WCBOD will write down on their forms the score for each city in comparison to each city</a:t>
            </a:r>
            <a:endParaRPr lang="en-US" dirty="0"/>
          </a:p>
        </p:txBody>
      </p:sp>
      <p:sp>
        <p:nvSpPr>
          <p:cNvPr id="6" name="TextBox 5">
            <a:extLst>
              <a:ext uri="{FF2B5EF4-FFF2-40B4-BE49-F238E27FC236}">
                <a16:creationId xmlns:a16="http://schemas.microsoft.com/office/drawing/2014/main" id="{C4A86AE5-4FFC-4AB9-8DC6-F25668630147}"/>
              </a:ext>
            </a:extLst>
          </p:cNvPr>
          <p:cNvSpPr txBox="1"/>
          <p:nvPr/>
        </p:nvSpPr>
        <p:spPr>
          <a:xfrm>
            <a:off x="498763" y="949569"/>
            <a:ext cx="2332760" cy="1477328"/>
          </a:xfrm>
          <a:prstGeom prst="rect">
            <a:avLst/>
          </a:prstGeom>
          <a:noFill/>
        </p:spPr>
        <p:txBody>
          <a:bodyPr wrap="square" rtlCol="0">
            <a:spAutoFit/>
          </a:bodyPr>
          <a:lstStyle/>
          <a:p>
            <a:r>
              <a:rPr lang="en-NZ" dirty="0"/>
              <a:t>1 - Each of the candidate cities will present on the Second sub item “Transport” for 60 seconds max.</a:t>
            </a:r>
            <a:endParaRPr lang="en-US" dirty="0"/>
          </a:p>
        </p:txBody>
      </p:sp>
      <p:pic>
        <p:nvPicPr>
          <p:cNvPr id="7" name="Picture 6">
            <a:extLst>
              <a:ext uri="{FF2B5EF4-FFF2-40B4-BE49-F238E27FC236}">
                <a16:creationId xmlns:a16="http://schemas.microsoft.com/office/drawing/2014/main" id="{5AC5CB0E-C042-4F62-9DAC-7D2B95924934}"/>
              </a:ext>
            </a:extLst>
          </p:cNvPr>
          <p:cNvPicPr>
            <a:picLocks noChangeAspect="1"/>
          </p:cNvPicPr>
          <p:nvPr/>
        </p:nvPicPr>
        <p:blipFill>
          <a:blip r:embed="rId3"/>
          <a:stretch>
            <a:fillRect/>
          </a:stretch>
        </p:blipFill>
        <p:spPr>
          <a:xfrm>
            <a:off x="9278524" y="1556184"/>
            <a:ext cx="2676623" cy="3606609"/>
          </a:xfrm>
          <a:prstGeom prst="rect">
            <a:avLst/>
          </a:prstGeom>
        </p:spPr>
      </p:pic>
      <p:sp>
        <p:nvSpPr>
          <p:cNvPr id="10" name="TextBox 9">
            <a:extLst>
              <a:ext uri="{FF2B5EF4-FFF2-40B4-BE49-F238E27FC236}">
                <a16:creationId xmlns:a16="http://schemas.microsoft.com/office/drawing/2014/main" id="{24EDD364-CA06-4523-87E9-AB2AD7DDE26B}"/>
              </a:ext>
            </a:extLst>
          </p:cNvPr>
          <p:cNvSpPr txBox="1"/>
          <p:nvPr/>
        </p:nvSpPr>
        <p:spPr>
          <a:xfrm>
            <a:off x="3297718" y="5637365"/>
            <a:ext cx="3241965" cy="923330"/>
          </a:xfrm>
          <a:prstGeom prst="rect">
            <a:avLst/>
          </a:prstGeom>
          <a:noFill/>
        </p:spPr>
        <p:txBody>
          <a:bodyPr wrap="square" rtlCol="0">
            <a:spAutoFit/>
          </a:bodyPr>
          <a:lstStyle/>
          <a:p>
            <a:r>
              <a:rPr lang="en-NZ" dirty="0"/>
              <a:t>5 - The Secretariat will record each score on Excel sheet visible to the meeting on data projector</a:t>
            </a:r>
            <a:endParaRPr lang="en-US" dirty="0"/>
          </a:p>
        </p:txBody>
      </p:sp>
      <p:sp>
        <p:nvSpPr>
          <p:cNvPr id="8" name="TextBox 7">
            <a:extLst>
              <a:ext uri="{FF2B5EF4-FFF2-40B4-BE49-F238E27FC236}">
                <a16:creationId xmlns:a16="http://schemas.microsoft.com/office/drawing/2014/main" id="{089CA481-05DF-456B-8744-25DA1B0ECB3E}"/>
              </a:ext>
            </a:extLst>
          </p:cNvPr>
          <p:cNvSpPr txBox="1"/>
          <p:nvPr/>
        </p:nvSpPr>
        <p:spPr>
          <a:xfrm>
            <a:off x="6831769" y="5632523"/>
            <a:ext cx="4068041" cy="923330"/>
          </a:xfrm>
          <a:prstGeom prst="rect">
            <a:avLst/>
          </a:prstGeom>
          <a:noFill/>
        </p:spPr>
        <p:txBody>
          <a:bodyPr wrap="square" rtlCol="0">
            <a:spAutoFit/>
          </a:bodyPr>
          <a:lstStyle/>
          <a:p>
            <a:r>
              <a:rPr lang="en-NZ" dirty="0"/>
              <a:t>6- Once the Country/Region writes its score and announce it in the room, there will be no change allowed to that score</a:t>
            </a:r>
            <a:endParaRPr lang="en-US" dirty="0"/>
          </a:p>
        </p:txBody>
      </p:sp>
      <p:sp>
        <p:nvSpPr>
          <p:cNvPr id="12" name="TextBox 11">
            <a:extLst>
              <a:ext uri="{FF2B5EF4-FFF2-40B4-BE49-F238E27FC236}">
                <a16:creationId xmlns:a16="http://schemas.microsoft.com/office/drawing/2014/main" id="{B613A2C5-3887-47D8-8BEB-6B85645D11C8}"/>
              </a:ext>
            </a:extLst>
          </p:cNvPr>
          <p:cNvSpPr txBox="1"/>
          <p:nvPr/>
        </p:nvSpPr>
        <p:spPr>
          <a:xfrm>
            <a:off x="498762" y="5632523"/>
            <a:ext cx="2643134" cy="923330"/>
          </a:xfrm>
          <a:prstGeom prst="rect">
            <a:avLst/>
          </a:prstGeom>
          <a:noFill/>
        </p:spPr>
        <p:txBody>
          <a:bodyPr wrap="square" rtlCol="0">
            <a:spAutoFit/>
          </a:bodyPr>
          <a:lstStyle/>
          <a:p>
            <a:r>
              <a:rPr lang="en-NZ" dirty="0"/>
              <a:t>4 - Each of the AP WCBOD will announce their score for each of the cities</a:t>
            </a:r>
            <a:endParaRPr lang="en-US" dirty="0"/>
          </a:p>
        </p:txBody>
      </p:sp>
      <p:sp>
        <p:nvSpPr>
          <p:cNvPr id="13" name="TextBox 12">
            <a:extLst>
              <a:ext uri="{FF2B5EF4-FFF2-40B4-BE49-F238E27FC236}">
                <a16:creationId xmlns:a16="http://schemas.microsoft.com/office/drawing/2014/main" id="{B79DBB43-1A23-4736-8BBF-E06EF9699F7E}"/>
              </a:ext>
            </a:extLst>
          </p:cNvPr>
          <p:cNvSpPr txBox="1"/>
          <p:nvPr/>
        </p:nvSpPr>
        <p:spPr>
          <a:xfrm>
            <a:off x="498762" y="2436512"/>
            <a:ext cx="2053361" cy="1200329"/>
          </a:xfrm>
          <a:prstGeom prst="rect">
            <a:avLst/>
          </a:prstGeom>
          <a:noFill/>
        </p:spPr>
        <p:txBody>
          <a:bodyPr wrap="square" rtlCol="0">
            <a:spAutoFit/>
          </a:bodyPr>
          <a:lstStyle/>
          <a:p>
            <a:r>
              <a:rPr lang="en-NZ" dirty="0"/>
              <a:t>2 –No Power Point Presentations will be allowed in these session</a:t>
            </a:r>
            <a:endParaRPr lang="en-US" dirty="0"/>
          </a:p>
        </p:txBody>
      </p:sp>
      <p:pic>
        <p:nvPicPr>
          <p:cNvPr id="3" name="Picture 2">
            <a:extLst>
              <a:ext uri="{FF2B5EF4-FFF2-40B4-BE49-F238E27FC236}">
                <a16:creationId xmlns:a16="http://schemas.microsoft.com/office/drawing/2014/main" id="{13C91D6A-8D41-4FD3-9179-19EB75B66A65}"/>
              </a:ext>
            </a:extLst>
          </p:cNvPr>
          <p:cNvPicPr>
            <a:picLocks noChangeAspect="1"/>
          </p:cNvPicPr>
          <p:nvPr/>
        </p:nvPicPr>
        <p:blipFill rotWithShape="1">
          <a:blip r:embed="rId4"/>
          <a:srcRect b="7783"/>
          <a:stretch/>
        </p:blipFill>
        <p:spPr>
          <a:xfrm>
            <a:off x="2890616" y="1014186"/>
            <a:ext cx="6246392" cy="4148607"/>
          </a:xfrm>
          <a:prstGeom prst="rect">
            <a:avLst/>
          </a:prstGeom>
        </p:spPr>
      </p:pic>
    </p:spTree>
    <p:extLst>
      <p:ext uri="{BB962C8B-B14F-4D97-AF65-F5344CB8AC3E}">
        <p14:creationId xmlns:p14="http://schemas.microsoft.com/office/powerpoint/2010/main" val="2313145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5" name="TextBox 4">
            <a:extLst>
              <a:ext uri="{FF2B5EF4-FFF2-40B4-BE49-F238E27FC236}">
                <a16:creationId xmlns:a16="http://schemas.microsoft.com/office/drawing/2014/main" id="{E6EB2292-EB32-42E0-97E7-07471DCC1DB9}"/>
              </a:ext>
            </a:extLst>
          </p:cNvPr>
          <p:cNvSpPr txBox="1"/>
          <p:nvPr/>
        </p:nvSpPr>
        <p:spPr>
          <a:xfrm>
            <a:off x="498759" y="4759525"/>
            <a:ext cx="2053361" cy="1477328"/>
          </a:xfrm>
          <a:prstGeom prst="rect">
            <a:avLst/>
          </a:prstGeom>
          <a:noFill/>
        </p:spPr>
        <p:txBody>
          <a:bodyPr wrap="square" rtlCol="0">
            <a:spAutoFit/>
          </a:bodyPr>
          <a:lstStyle/>
          <a:p>
            <a:r>
              <a:rPr lang="en-NZ" dirty="0"/>
              <a:t>3 – Once entered, no change will be allowed for the country/region vote for each sub item</a:t>
            </a:r>
            <a:endParaRPr lang="en-US" dirty="0"/>
          </a:p>
        </p:txBody>
      </p:sp>
      <p:sp>
        <p:nvSpPr>
          <p:cNvPr id="6" name="TextBox 5">
            <a:extLst>
              <a:ext uri="{FF2B5EF4-FFF2-40B4-BE49-F238E27FC236}">
                <a16:creationId xmlns:a16="http://schemas.microsoft.com/office/drawing/2014/main" id="{F9512663-E475-4C26-A390-ED7F69126C56}"/>
              </a:ext>
            </a:extLst>
          </p:cNvPr>
          <p:cNvSpPr txBox="1"/>
          <p:nvPr/>
        </p:nvSpPr>
        <p:spPr>
          <a:xfrm>
            <a:off x="498763" y="949569"/>
            <a:ext cx="2332760" cy="1754326"/>
          </a:xfrm>
          <a:prstGeom prst="rect">
            <a:avLst/>
          </a:prstGeom>
          <a:noFill/>
        </p:spPr>
        <p:txBody>
          <a:bodyPr wrap="square" rtlCol="0">
            <a:spAutoFit/>
          </a:bodyPr>
          <a:lstStyle/>
          <a:p>
            <a:r>
              <a:rPr lang="en-NZ" dirty="0"/>
              <a:t>1 – This form will always be on the Data projector and the ITS AP Secretary will be responsible to enter the data..</a:t>
            </a:r>
            <a:endParaRPr lang="en-US" dirty="0"/>
          </a:p>
        </p:txBody>
      </p:sp>
      <p:sp>
        <p:nvSpPr>
          <p:cNvPr id="7" name="TextBox 6">
            <a:extLst>
              <a:ext uri="{FF2B5EF4-FFF2-40B4-BE49-F238E27FC236}">
                <a16:creationId xmlns:a16="http://schemas.microsoft.com/office/drawing/2014/main" id="{E8723633-BCFB-426D-BA26-EB5DB65515C7}"/>
              </a:ext>
            </a:extLst>
          </p:cNvPr>
          <p:cNvSpPr txBox="1"/>
          <p:nvPr/>
        </p:nvSpPr>
        <p:spPr>
          <a:xfrm>
            <a:off x="498760" y="2854547"/>
            <a:ext cx="2053361" cy="1754326"/>
          </a:xfrm>
          <a:prstGeom prst="rect">
            <a:avLst/>
          </a:prstGeom>
          <a:noFill/>
        </p:spPr>
        <p:txBody>
          <a:bodyPr wrap="square" rtlCol="0">
            <a:spAutoFit/>
          </a:bodyPr>
          <a:lstStyle/>
          <a:p>
            <a:r>
              <a:rPr lang="en-NZ" dirty="0"/>
              <a:t>2 –The ITS AP Secretary will enter the numbers as they’ve been announced by each country/region</a:t>
            </a:r>
            <a:endParaRPr lang="en-US" dirty="0"/>
          </a:p>
        </p:txBody>
      </p:sp>
      <p:pic>
        <p:nvPicPr>
          <p:cNvPr id="8" name="Picture 7">
            <a:extLst>
              <a:ext uri="{FF2B5EF4-FFF2-40B4-BE49-F238E27FC236}">
                <a16:creationId xmlns:a16="http://schemas.microsoft.com/office/drawing/2014/main" id="{5A5C54D8-55DB-4D2E-B34F-B3436ECB9DB3}"/>
              </a:ext>
            </a:extLst>
          </p:cNvPr>
          <p:cNvPicPr>
            <a:picLocks noChangeAspect="1"/>
          </p:cNvPicPr>
          <p:nvPr/>
        </p:nvPicPr>
        <p:blipFill>
          <a:blip r:embed="rId3"/>
          <a:stretch>
            <a:fillRect/>
          </a:stretch>
        </p:blipFill>
        <p:spPr>
          <a:xfrm>
            <a:off x="3465463" y="537596"/>
            <a:ext cx="6875436" cy="6067641"/>
          </a:xfrm>
          <a:prstGeom prst="rect">
            <a:avLst/>
          </a:prstGeom>
        </p:spPr>
      </p:pic>
      <p:sp>
        <p:nvSpPr>
          <p:cNvPr id="11" name="TextBox 6">
            <a:extLst>
              <a:ext uri="{FF2B5EF4-FFF2-40B4-BE49-F238E27FC236}">
                <a16:creationId xmlns:a16="http://schemas.microsoft.com/office/drawing/2014/main" id="{D0AD69D9-3E4C-43E4-B314-8865CB8DF7C1}"/>
              </a:ext>
            </a:extLst>
          </p:cNvPr>
          <p:cNvSpPr txBox="1"/>
          <p:nvPr/>
        </p:nvSpPr>
        <p:spPr>
          <a:xfrm>
            <a:off x="498759" y="464367"/>
            <a:ext cx="2894929"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NZ" sz="1400" b="1" dirty="0"/>
              <a:t>Score Data after 2</a:t>
            </a:r>
            <a:r>
              <a:rPr lang="en-NZ" sz="1400" b="1" baseline="30000" dirty="0"/>
              <a:t>nd</a:t>
            </a:r>
            <a:r>
              <a:rPr lang="en-NZ" sz="1400" b="1" dirty="0"/>
              <a:t> 60 seconds</a:t>
            </a:r>
            <a:br>
              <a:rPr lang="en-NZ" sz="1400" b="1" dirty="0"/>
            </a:br>
            <a:r>
              <a:rPr lang="en-NZ" sz="1400" b="1" dirty="0"/>
              <a:t>presentations by Cities A,B &amp; C:</a:t>
            </a:r>
          </a:p>
        </p:txBody>
      </p:sp>
    </p:spTree>
    <p:extLst>
      <p:ext uri="{BB962C8B-B14F-4D97-AF65-F5344CB8AC3E}">
        <p14:creationId xmlns:p14="http://schemas.microsoft.com/office/powerpoint/2010/main" val="795721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pic>
        <p:nvPicPr>
          <p:cNvPr id="5" name="Picture 4">
            <a:extLst>
              <a:ext uri="{FF2B5EF4-FFF2-40B4-BE49-F238E27FC236}">
                <a16:creationId xmlns:a16="http://schemas.microsoft.com/office/drawing/2014/main" id="{09776CAD-2823-48D5-BDE8-493F7D357835}"/>
              </a:ext>
            </a:extLst>
          </p:cNvPr>
          <p:cNvPicPr>
            <a:picLocks noChangeAspect="1"/>
          </p:cNvPicPr>
          <p:nvPr/>
        </p:nvPicPr>
        <p:blipFill>
          <a:blip r:embed="rId3"/>
          <a:stretch>
            <a:fillRect/>
          </a:stretch>
        </p:blipFill>
        <p:spPr>
          <a:xfrm>
            <a:off x="8644250" y="1848118"/>
            <a:ext cx="3125458" cy="4211392"/>
          </a:xfrm>
          <a:prstGeom prst="rect">
            <a:avLst/>
          </a:prstGeom>
        </p:spPr>
      </p:pic>
      <p:sp>
        <p:nvSpPr>
          <p:cNvPr id="3" name="TextBox 2">
            <a:extLst>
              <a:ext uri="{FF2B5EF4-FFF2-40B4-BE49-F238E27FC236}">
                <a16:creationId xmlns:a16="http://schemas.microsoft.com/office/drawing/2014/main" id="{EEB7ADF5-3DE7-4475-BC11-ACFC8D4ADCC3}"/>
              </a:ext>
            </a:extLst>
          </p:cNvPr>
          <p:cNvSpPr txBox="1"/>
          <p:nvPr/>
        </p:nvSpPr>
        <p:spPr>
          <a:xfrm>
            <a:off x="446305" y="524107"/>
            <a:ext cx="5077266" cy="369332"/>
          </a:xfrm>
          <a:prstGeom prst="rect">
            <a:avLst/>
          </a:prstGeom>
          <a:noFill/>
        </p:spPr>
        <p:txBody>
          <a:bodyPr wrap="square" rtlCol="0">
            <a:spAutoFit/>
          </a:bodyPr>
          <a:lstStyle/>
          <a:p>
            <a:r>
              <a:rPr lang="en-NZ" dirty="0"/>
              <a:t>Voting will continue to cover all other subitems</a:t>
            </a:r>
          </a:p>
        </p:txBody>
      </p:sp>
      <p:pic>
        <p:nvPicPr>
          <p:cNvPr id="4" name="Picture 3">
            <a:extLst>
              <a:ext uri="{FF2B5EF4-FFF2-40B4-BE49-F238E27FC236}">
                <a16:creationId xmlns:a16="http://schemas.microsoft.com/office/drawing/2014/main" id="{DCF896E5-BF2F-41DD-8076-01867A8CCFE9}"/>
              </a:ext>
            </a:extLst>
          </p:cNvPr>
          <p:cNvPicPr>
            <a:picLocks noChangeAspect="1"/>
          </p:cNvPicPr>
          <p:nvPr/>
        </p:nvPicPr>
        <p:blipFill rotWithShape="1">
          <a:blip r:embed="rId4"/>
          <a:srcRect r="225" b="7364"/>
          <a:stretch/>
        </p:blipFill>
        <p:spPr>
          <a:xfrm>
            <a:off x="446305" y="893439"/>
            <a:ext cx="7743190" cy="5166071"/>
          </a:xfrm>
          <a:prstGeom prst="rect">
            <a:avLst/>
          </a:prstGeom>
        </p:spPr>
      </p:pic>
    </p:spTree>
    <p:extLst>
      <p:ext uri="{BB962C8B-B14F-4D97-AF65-F5344CB8AC3E}">
        <p14:creationId xmlns:p14="http://schemas.microsoft.com/office/powerpoint/2010/main" val="4278033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pic>
        <p:nvPicPr>
          <p:cNvPr id="5" name="Picture 4">
            <a:extLst>
              <a:ext uri="{FF2B5EF4-FFF2-40B4-BE49-F238E27FC236}">
                <a16:creationId xmlns:a16="http://schemas.microsoft.com/office/drawing/2014/main" id="{09776CAD-2823-48D5-BDE8-493F7D357835}"/>
              </a:ext>
            </a:extLst>
          </p:cNvPr>
          <p:cNvPicPr>
            <a:picLocks noChangeAspect="1"/>
          </p:cNvPicPr>
          <p:nvPr/>
        </p:nvPicPr>
        <p:blipFill>
          <a:blip r:embed="rId3"/>
          <a:stretch>
            <a:fillRect/>
          </a:stretch>
        </p:blipFill>
        <p:spPr>
          <a:xfrm>
            <a:off x="8644250" y="1848118"/>
            <a:ext cx="3125458" cy="4211392"/>
          </a:xfrm>
          <a:prstGeom prst="rect">
            <a:avLst/>
          </a:prstGeom>
        </p:spPr>
      </p:pic>
      <p:pic>
        <p:nvPicPr>
          <p:cNvPr id="3" name="Picture 2">
            <a:extLst>
              <a:ext uri="{FF2B5EF4-FFF2-40B4-BE49-F238E27FC236}">
                <a16:creationId xmlns:a16="http://schemas.microsoft.com/office/drawing/2014/main" id="{2A8CBCD5-068E-4866-81D3-D0E428C4CF5B}"/>
              </a:ext>
            </a:extLst>
          </p:cNvPr>
          <p:cNvPicPr>
            <a:picLocks noChangeAspect="1"/>
          </p:cNvPicPr>
          <p:nvPr/>
        </p:nvPicPr>
        <p:blipFill rotWithShape="1">
          <a:blip r:embed="rId4"/>
          <a:srcRect b="7795"/>
          <a:stretch/>
        </p:blipFill>
        <p:spPr>
          <a:xfrm>
            <a:off x="569860" y="893440"/>
            <a:ext cx="6763984" cy="5314856"/>
          </a:xfrm>
          <a:prstGeom prst="rect">
            <a:avLst/>
          </a:prstGeom>
        </p:spPr>
      </p:pic>
      <p:sp>
        <p:nvSpPr>
          <p:cNvPr id="7" name="TextBox 6">
            <a:extLst>
              <a:ext uri="{FF2B5EF4-FFF2-40B4-BE49-F238E27FC236}">
                <a16:creationId xmlns:a16="http://schemas.microsoft.com/office/drawing/2014/main" id="{78F1A435-1117-4850-8ED8-223222463E32}"/>
              </a:ext>
            </a:extLst>
          </p:cNvPr>
          <p:cNvSpPr txBox="1"/>
          <p:nvPr/>
        </p:nvSpPr>
        <p:spPr>
          <a:xfrm>
            <a:off x="446305" y="524107"/>
            <a:ext cx="5077266" cy="369332"/>
          </a:xfrm>
          <a:prstGeom prst="rect">
            <a:avLst/>
          </a:prstGeom>
          <a:noFill/>
        </p:spPr>
        <p:txBody>
          <a:bodyPr wrap="square" rtlCol="0">
            <a:spAutoFit/>
          </a:bodyPr>
          <a:lstStyle/>
          <a:p>
            <a:r>
              <a:rPr lang="en-NZ" dirty="0"/>
              <a:t>Voting will continue to cover all other subitems</a:t>
            </a:r>
          </a:p>
        </p:txBody>
      </p:sp>
    </p:spTree>
    <p:extLst>
      <p:ext uri="{BB962C8B-B14F-4D97-AF65-F5344CB8AC3E}">
        <p14:creationId xmlns:p14="http://schemas.microsoft.com/office/powerpoint/2010/main" val="490913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pic>
        <p:nvPicPr>
          <p:cNvPr id="5" name="Picture 4">
            <a:extLst>
              <a:ext uri="{FF2B5EF4-FFF2-40B4-BE49-F238E27FC236}">
                <a16:creationId xmlns:a16="http://schemas.microsoft.com/office/drawing/2014/main" id="{09776CAD-2823-48D5-BDE8-493F7D357835}"/>
              </a:ext>
            </a:extLst>
          </p:cNvPr>
          <p:cNvPicPr>
            <a:picLocks noChangeAspect="1"/>
          </p:cNvPicPr>
          <p:nvPr/>
        </p:nvPicPr>
        <p:blipFill>
          <a:blip r:embed="rId3"/>
          <a:stretch>
            <a:fillRect/>
          </a:stretch>
        </p:blipFill>
        <p:spPr>
          <a:xfrm>
            <a:off x="8644250" y="1848118"/>
            <a:ext cx="3125458" cy="4211392"/>
          </a:xfrm>
          <a:prstGeom prst="rect">
            <a:avLst/>
          </a:prstGeom>
        </p:spPr>
      </p:pic>
      <p:pic>
        <p:nvPicPr>
          <p:cNvPr id="2" name="Picture 1">
            <a:extLst>
              <a:ext uri="{FF2B5EF4-FFF2-40B4-BE49-F238E27FC236}">
                <a16:creationId xmlns:a16="http://schemas.microsoft.com/office/drawing/2014/main" id="{22530AEA-E528-4CC6-B8DF-2D8504281BEA}"/>
              </a:ext>
            </a:extLst>
          </p:cNvPr>
          <p:cNvPicPr>
            <a:picLocks noChangeAspect="1"/>
          </p:cNvPicPr>
          <p:nvPr/>
        </p:nvPicPr>
        <p:blipFill rotWithShape="1">
          <a:blip r:embed="rId4"/>
          <a:srcRect b="9772"/>
          <a:stretch/>
        </p:blipFill>
        <p:spPr>
          <a:xfrm>
            <a:off x="544906" y="1591336"/>
            <a:ext cx="7759052" cy="3991316"/>
          </a:xfrm>
          <a:prstGeom prst="rect">
            <a:avLst/>
          </a:prstGeom>
        </p:spPr>
      </p:pic>
      <p:sp>
        <p:nvSpPr>
          <p:cNvPr id="7" name="TextBox 6">
            <a:extLst>
              <a:ext uri="{FF2B5EF4-FFF2-40B4-BE49-F238E27FC236}">
                <a16:creationId xmlns:a16="http://schemas.microsoft.com/office/drawing/2014/main" id="{B311E8DE-FF52-4DEB-B772-9AE3E292997A}"/>
              </a:ext>
            </a:extLst>
          </p:cNvPr>
          <p:cNvSpPr txBox="1"/>
          <p:nvPr/>
        </p:nvSpPr>
        <p:spPr>
          <a:xfrm>
            <a:off x="446305" y="524107"/>
            <a:ext cx="5077266" cy="369332"/>
          </a:xfrm>
          <a:prstGeom prst="rect">
            <a:avLst/>
          </a:prstGeom>
          <a:noFill/>
        </p:spPr>
        <p:txBody>
          <a:bodyPr wrap="square" rtlCol="0">
            <a:spAutoFit/>
          </a:bodyPr>
          <a:lstStyle/>
          <a:p>
            <a:r>
              <a:rPr lang="en-NZ" dirty="0"/>
              <a:t>Voting will continue to cover all other subitems</a:t>
            </a:r>
          </a:p>
        </p:txBody>
      </p:sp>
    </p:spTree>
    <p:extLst>
      <p:ext uri="{BB962C8B-B14F-4D97-AF65-F5344CB8AC3E}">
        <p14:creationId xmlns:p14="http://schemas.microsoft.com/office/powerpoint/2010/main" val="1988399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593AAC0-5DC8-4AE8-8F43-ACCB57C3680B}"/>
              </a:ext>
            </a:extLst>
          </p:cNvPr>
          <p:cNvGrpSpPr/>
          <p:nvPr/>
        </p:nvGrpSpPr>
        <p:grpSpPr>
          <a:xfrm>
            <a:off x="760415" y="2216836"/>
            <a:ext cx="2182923" cy="1354918"/>
            <a:chOff x="1387736" y="575970"/>
            <a:chExt cx="2883050" cy="1097280"/>
          </a:xfrm>
        </p:grpSpPr>
        <p:sp>
          <p:nvSpPr>
            <p:cNvPr id="5" name="TextBox 4">
              <a:extLst>
                <a:ext uri="{FF2B5EF4-FFF2-40B4-BE49-F238E27FC236}">
                  <a16:creationId xmlns:a16="http://schemas.microsoft.com/office/drawing/2014/main" id="{57AC9E81-AD8E-4B65-9742-FEA44C337ABF}"/>
                </a:ext>
              </a:extLst>
            </p:cNvPr>
            <p:cNvSpPr txBox="1"/>
            <p:nvPr/>
          </p:nvSpPr>
          <p:spPr>
            <a:xfrm>
              <a:off x="1483828" y="733934"/>
              <a:ext cx="2690864" cy="747759"/>
            </a:xfrm>
            <a:prstGeom prst="rect">
              <a:avLst/>
            </a:prstGeom>
            <a:noFill/>
          </p:spPr>
          <p:txBody>
            <a:bodyPr wrap="square" rtlCol="0">
              <a:spAutoFit/>
            </a:bodyPr>
            <a:lstStyle/>
            <a:p>
              <a:pPr algn="ctr"/>
              <a:r>
                <a:rPr lang="en-NZ" dirty="0"/>
                <a:t>All the Submissions to the ITS World Congress</a:t>
              </a:r>
            </a:p>
          </p:txBody>
        </p:sp>
        <p:sp>
          <p:nvSpPr>
            <p:cNvPr id="6" name="Rectangle: Rounded Corners 5">
              <a:extLst>
                <a:ext uri="{FF2B5EF4-FFF2-40B4-BE49-F238E27FC236}">
                  <a16:creationId xmlns:a16="http://schemas.microsoft.com/office/drawing/2014/main" id="{10C8837D-68D0-42AA-8CEA-429556E78E7E}"/>
                </a:ext>
              </a:extLst>
            </p:cNvPr>
            <p:cNvSpPr/>
            <p:nvPr/>
          </p:nvSpPr>
          <p:spPr>
            <a:xfrm>
              <a:off x="1387736" y="575970"/>
              <a:ext cx="2883050" cy="109728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grpSp>
      <p:grpSp>
        <p:nvGrpSpPr>
          <p:cNvPr id="11" name="Group 10">
            <a:extLst>
              <a:ext uri="{FF2B5EF4-FFF2-40B4-BE49-F238E27FC236}">
                <a16:creationId xmlns:a16="http://schemas.microsoft.com/office/drawing/2014/main" id="{67BA68A1-F56E-476A-928E-DE48E8B41F35}"/>
              </a:ext>
            </a:extLst>
          </p:cNvPr>
          <p:cNvGrpSpPr/>
          <p:nvPr/>
        </p:nvGrpSpPr>
        <p:grpSpPr>
          <a:xfrm>
            <a:off x="8732443" y="2208093"/>
            <a:ext cx="2182923" cy="1354918"/>
            <a:chOff x="1387736" y="575970"/>
            <a:chExt cx="2883050" cy="1097280"/>
          </a:xfrm>
        </p:grpSpPr>
        <p:sp>
          <p:nvSpPr>
            <p:cNvPr id="12" name="TextBox 11">
              <a:extLst>
                <a:ext uri="{FF2B5EF4-FFF2-40B4-BE49-F238E27FC236}">
                  <a16:creationId xmlns:a16="http://schemas.microsoft.com/office/drawing/2014/main" id="{DA769AC0-CA92-4B24-B9FE-A68D9BCFF03E}"/>
                </a:ext>
              </a:extLst>
            </p:cNvPr>
            <p:cNvSpPr txBox="1"/>
            <p:nvPr/>
          </p:nvSpPr>
          <p:spPr>
            <a:xfrm>
              <a:off x="1608267" y="897874"/>
              <a:ext cx="2441986" cy="450006"/>
            </a:xfrm>
            <a:prstGeom prst="rect">
              <a:avLst/>
            </a:prstGeom>
            <a:noFill/>
          </p:spPr>
          <p:txBody>
            <a:bodyPr wrap="square" rtlCol="0">
              <a:spAutoFit/>
            </a:bodyPr>
            <a:lstStyle/>
            <a:p>
              <a:pPr algn="ctr"/>
              <a:r>
                <a:rPr lang="en-NZ" dirty="0"/>
                <a:t>Non conforming Submission</a:t>
              </a:r>
            </a:p>
          </p:txBody>
        </p:sp>
        <p:sp>
          <p:nvSpPr>
            <p:cNvPr id="13" name="Rectangle: Rounded Corners 12">
              <a:extLst>
                <a:ext uri="{FF2B5EF4-FFF2-40B4-BE49-F238E27FC236}">
                  <a16:creationId xmlns:a16="http://schemas.microsoft.com/office/drawing/2014/main" id="{D47D8EEB-EE6B-4994-B064-F26768F0ECBD}"/>
                </a:ext>
              </a:extLst>
            </p:cNvPr>
            <p:cNvSpPr/>
            <p:nvPr/>
          </p:nvSpPr>
          <p:spPr>
            <a:xfrm>
              <a:off x="1387736" y="575970"/>
              <a:ext cx="2883050" cy="109728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grpSp>
      <p:grpSp>
        <p:nvGrpSpPr>
          <p:cNvPr id="15" name="Group 14">
            <a:extLst>
              <a:ext uri="{FF2B5EF4-FFF2-40B4-BE49-F238E27FC236}">
                <a16:creationId xmlns:a16="http://schemas.microsoft.com/office/drawing/2014/main" id="{0859FBE2-716F-455D-832A-06AAEE14A58F}"/>
              </a:ext>
            </a:extLst>
          </p:cNvPr>
          <p:cNvGrpSpPr/>
          <p:nvPr/>
        </p:nvGrpSpPr>
        <p:grpSpPr>
          <a:xfrm>
            <a:off x="4277227" y="1928619"/>
            <a:ext cx="2347486" cy="1962616"/>
            <a:chOff x="3548785" y="193786"/>
            <a:chExt cx="2516177" cy="2282847"/>
          </a:xfrm>
        </p:grpSpPr>
        <p:sp>
          <p:nvSpPr>
            <p:cNvPr id="9" name="TextBox 8">
              <a:extLst>
                <a:ext uri="{FF2B5EF4-FFF2-40B4-BE49-F238E27FC236}">
                  <a16:creationId xmlns:a16="http://schemas.microsoft.com/office/drawing/2014/main" id="{087BD966-C376-4478-8FCE-50456058F7F6}"/>
                </a:ext>
              </a:extLst>
            </p:cNvPr>
            <p:cNvSpPr txBox="1"/>
            <p:nvPr/>
          </p:nvSpPr>
          <p:spPr>
            <a:xfrm>
              <a:off x="3990737" y="651061"/>
              <a:ext cx="1586202" cy="923330"/>
            </a:xfrm>
            <a:prstGeom prst="rect">
              <a:avLst/>
            </a:prstGeom>
            <a:noFill/>
          </p:spPr>
          <p:txBody>
            <a:bodyPr wrap="square" rtlCol="0">
              <a:spAutoFit/>
            </a:bodyPr>
            <a:lstStyle/>
            <a:p>
              <a:pPr algn="ctr"/>
              <a:r>
                <a:rPr lang="en-NZ" dirty="0"/>
                <a:t>ALL </a:t>
              </a:r>
              <a:r>
                <a:rPr lang="en-NZ" b="1" dirty="0">
                  <a:solidFill>
                    <a:srgbClr val="FF0000"/>
                  </a:solidFill>
                </a:rPr>
                <a:t>“Required” </a:t>
              </a:r>
              <a:r>
                <a:rPr lang="en-NZ" dirty="0"/>
                <a:t>items are met?</a:t>
              </a:r>
            </a:p>
          </p:txBody>
        </p:sp>
        <p:sp>
          <p:nvSpPr>
            <p:cNvPr id="14" name="Flowchart: Decision 13">
              <a:extLst>
                <a:ext uri="{FF2B5EF4-FFF2-40B4-BE49-F238E27FC236}">
                  <a16:creationId xmlns:a16="http://schemas.microsoft.com/office/drawing/2014/main" id="{FB4CD22B-096C-4C5E-9C97-2401335CBF2F}"/>
                </a:ext>
              </a:extLst>
            </p:cNvPr>
            <p:cNvSpPr/>
            <p:nvPr/>
          </p:nvSpPr>
          <p:spPr>
            <a:xfrm>
              <a:off x="3548785" y="193786"/>
              <a:ext cx="2516177" cy="2282847"/>
            </a:xfrm>
            <a:prstGeom prst="flowChartDecision">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grpSp>
      <p:sp>
        <p:nvSpPr>
          <p:cNvPr id="8" name="Arrow: Right 7">
            <a:extLst>
              <a:ext uri="{FF2B5EF4-FFF2-40B4-BE49-F238E27FC236}">
                <a16:creationId xmlns:a16="http://schemas.microsoft.com/office/drawing/2014/main" id="{0B8A4F89-2A8A-4131-96EC-1F2B2766F308}"/>
              </a:ext>
            </a:extLst>
          </p:cNvPr>
          <p:cNvSpPr/>
          <p:nvPr/>
        </p:nvSpPr>
        <p:spPr>
          <a:xfrm>
            <a:off x="6791691" y="2569349"/>
            <a:ext cx="1773774" cy="672597"/>
          </a:xfrm>
          <a:prstGeom prst="rightArrow">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6" name="TextBox 15">
            <a:extLst>
              <a:ext uri="{FF2B5EF4-FFF2-40B4-BE49-F238E27FC236}">
                <a16:creationId xmlns:a16="http://schemas.microsoft.com/office/drawing/2014/main" id="{08374C9D-859D-418D-A67D-7E32DE1F0D23}"/>
              </a:ext>
            </a:extLst>
          </p:cNvPr>
          <p:cNvSpPr txBox="1"/>
          <p:nvPr/>
        </p:nvSpPr>
        <p:spPr>
          <a:xfrm>
            <a:off x="7101471" y="2696653"/>
            <a:ext cx="928506" cy="255392"/>
          </a:xfrm>
          <a:prstGeom prst="rect">
            <a:avLst/>
          </a:prstGeom>
          <a:noFill/>
        </p:spPr>
        <p:txBody>
          <a:bodyPr wrap="square" rtlCol="0">
            <a:spAutoFit/>
          </a:bodyPr>
          <a:lstStyle/>
          <a:p>
            <a:pPr algn="ctr"/>
            <a:r>
              <a:rPr lang="en-NZ" dirty="0"/>
              <a:t>NO</a:t>
            </a:r>
          </a:p>
        </p:txBody>
      </p:sp>
      <p:grpSp>
        <p:nvGrpSpPr>
          <p:cNvPr id="18" name="Group 17">
            <a:extLst>
              <a:ext uri="{FF2B5EF4-FFF2-40B4-BE49-F238E27FC236}">
                <a16:creationId xmlns:a16="http://schemas.microsoft.com/office/drawing/2014/main" id="{C93768B5-4E96-4FE8-9F32-EFDFA4A74C99}"/>
              </a:ext>
            </a:extLst>
          </p:cNvPr>
          <p:cNvGrpSpPr/>
          <p:nvPr/>
        </p:nvGrpSpPr>
        <p:grpSpPr>
          <a:xfrm rot="7880726">
            <a:off x="3207015" y="3823013"/>
            <a:ext cx="1839554" cy="729892"/>
            <a:chOff x="2238703" y="5048884"/>
            <a:chExt cx="2339790" cy="972664"/>
          </a:xfrm>
        </p:grpSpPr>
        <p:sp>
          <p:nvSpPr>
            <p:cNvPr id="19" name="Arrow: Right 18">
              <a:extLst>
                <a:ext uri="{FF2B5EF4-FFF2-40B4-BE49-F238E27FC236}">
                  <a16:creationId xmlns:a16="http://schemas.microsoft.com/office/drawing/2014/main" id="{6604E368-9D20-4574-AC7D-49F19B52D199}"/>
                </a:ext>
              </a:extLst>
            </p:cNvPr>
            <p:cNvSpPr/>
            <p:nvPr/>
          </p:nvSpPr>
          <p:spPr>
            <a:xfrm>
              <a:off x="2238703" y="5048884"/>
              <a:ext cx="2339790" cy="972664"/>
            </a:xfrm>
            <a:prstGeom prst="rightArrow">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0" name="TextBox 19">
              <a:extLst>
                <a:ext uri="{FF2B5EF4-FFF2-40B4-BE49-F238E27FC236}">
                  <a16:creationId xmlns:a16="http://schemas.microsoft.com/office/drawing/2014/main" id="{0A064CCC-DC56-42D4-9B81-C9133E95E116}"/>
                </a:ext>
              </a:extLst>
            </p:cNvPr>
            <p:cNvSpPr txBox="1"/>
            <p:nvPr/>
          </p:nvSpPr>
          <p:spPr>
            <a:xfrm rot="10798275">
              <a:off x="2637762" y="5296343"/>
              <a:ext cx="1224795" cy="459180"/>
            </a:xfrm>
            <a:prstGeom prst="rect">
              <a:avLst/>
            </a:prstGeom>
            <a:noFill/>
          </p:spPr>
          <p:txBody>
            <a:bodyPr wrap="square" rtlCol="0">
              <a:spAutoFit/>
            </a:bodyPr>
            <a:lstStyle/>
            <a:p>
              <a:pPr algn="ctr"/>
              <a:r>
                <a:rPr lang="en-NZ" dirty="0"/>
                <a:t>YES</a:t>
              </a:r>
            </a:p>
          </p:txBody>
        </p:sp>
      </p:grpSp>
      <p:sp>
        <p:nvSpPr>
          <p:cNvPr id="22" name="Arrow: Right 21">
            <a:extLst>
              <a:ext uri="{FF2B5EF4-FFF2-40B4-BE49-F238E27FC236}">
                <a16:creationId xmlns:a16="http://schemas.microsoft.com/office/drawing/2014/main" id="{D8148976-C84C-4904-BDF4-DE056661F1C3}"/>
              </a:ext>
            </a:extLst>
          </p:cNvPr>
          <p:cNvSpPr/>
          <p:nvPr/>
        </p:nvSpPr>
        <p:spPr>
          <a:xfrm>
            <a:off x="3115926" y="2562930"/>
            <a:ext cx="1052369" cy="672597"/>
          </a:xfrm>
          <a:prstGeom prst="rightArrow">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5" name="Arrow: Right 24">
            <a:extLst>
              <a:ext uri="{FF2B5EF4-FFF2-40B4-BE49-F238E27FC236}">
                <a16:creationId xmlns:a16="http://schemas.microsoft.com/office/drawing/2014/main" id="{8BC7B1D1-0088-47B4-A279-C2CBC8957F57}"/>
              </a:ext>
            </a:extLst>
          </p:cNvPr>
          <p:cNvSpPr/>
          <p:nvPr/>
        </p:nvSpPr>
        <p:spPr>
          <a:xfrm>
            <a:off x="3590918" y="5198288"/>
            <a:ext cx="1423678" cy="672597"/>
          </a:xfrm>
          <a:prstGeom prst="rightArrow">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grpSp>
        <p:nvGrpSpPr>
          <p:cNvPr id="27" name="Group 26">
            <a:extLst>
              <a:ext uri="{FF2B5EF4-FFF2-40B4-BE49-F238E27FC236}">
                <a16:creationId xmlns:a16="http://schemas.microsoft.com/office/drawing/2014/main" id="{8154DBCD-6C63-4A6C-8A62-7D7DF52B0677}"/>
              </a:ext>
            </a:extLst>
          </p:cNvPr>
          <p:cNvGrpSpPr/>
          <p:nvPr/>
        </p:nvGrpSpPr>
        <p:grpSpPr>
          <a:xfrm>
            <a:off x="1241018" y="4859267"/>
            <a:ext cx="2182923" cy="1354918"/>
            <a:chOff x="1387736" y="575970"/>
            <a:chExt cx="2883050" cy="1097280"/>
          </a:xfrm>
        </p:grpSpPr>
        <p:sp>
          <p:nvSpPr>
            <p:cNvPr id="28" name="TextBox 27">
              <a:extLst>
                <a:ext uri="{FF2B5EF4-FFF2-40B4-BE49-F238E27FC236}">
                  <a16:creationId xmlns:a16="http://schemas.microsoft.com/office/drawing/2014/main" id="{29CB667E-31B2-4D9D-BB64-8D6073FDC84C}"/>
                </a:ext>
              </a:extLst>
            </p:cNvPr>
            <p:cNvSpPr txBox="1"/>
            <p:nvPr/>
          </p:nvSpPr>
          <p:spPr>
            <a:xfrm>
              <a:off x="1608267" y="897874"/>
              <a:ext cx="2441986" cy="450006"/>
            </a:xfrm>
            <a:prstGeom prst="rect">
              <a:avLst/>
            </a:prstGeom>
            <a:noFill/>
          </p:spPr>
          <p:txBody>
            <a:bodyPr wrap="square" rtlCol="0">
              <a:spAutoFit/>
            </a:bodyPr>
            <a:lstStyle/>
            <a:p>
              <a:pPr algn="ctr"/>
              <a:r>
                <a:rPr lang="en-NZ" dirty="0"/>
                <a:t>Eligible </a:t>
              </a:r>
              <a:br>
                <a:rPr lang="en-NZ" dirty="0"/>
              </a:br>
              <a:r>
                <a:rPr lang="en-NZ" dirty="0"/>
                <a:t>Submissions</a:t>
              </a:r>
            </a:p>
          </p:txBody>
        </p:sp>
        <p:sp>
          <p:nvSpPr>
            <p:cNvPr id="29" name="Rectangle: Rounded Corners 28">
              <a:extLst>
                <a:ext uri="{FF2B5EF4-FFF2-40B4-BE49-F238E27FC236}">
                  <a16:creationId xmlns:a16="http://schemas.microsoft.com/office/drawing/2014/main" id="{8A11AC12-6A78-4138-932B-C26FA34337D4}"/>
                </a:ext>
              </a:extLst>
            </p:cNvPr>
            <p:cNvSpPr/>
            <p:nvPr/>
          </p:nvSpPr>
          <p:spPr>
            <a:xfrm>
              <a:off x="1387736" y="575970"/>
              <a:ext cx="2883050" cy="109728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grpSp>
      <p:sp>
        <p:nvSpPr>
          <p:cNvPr id="31" name="Arrow: Right 30">
            <a:extLst>
              <a:ext uri="{FF2B5EF4-FFF2-40B4-BE49-F238E27FC236}">
                <a16:creationId xmlns:a16="http://schemas.microsoft.com/office/drawing/2014/main" id="{F23DBD98-C160-409F-9EF1-7D4F263B411A}"/>
              </a:ext>
            </a:extLst>
          </p:cNvPr>
          <p:cNvSpPr/>
          <p:nvPr/>
        </p:nvSpPr>
        <p:spPr>
          <a:xfrm>
            <a:off x="7432247" y="5196148"/>
            <a:ext cx="1423678" cy="672597"/>
          </a:xfrm>
          <a:prstGeom prst="rightArrow">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grpSp>
        <p:nvGrpSpPr>
          <p:cNvPr id="33" name="Group 32">
            <a:extLst>
              <a:ext uri="{FF2B5EF4-FFF2-40B4-BE49-F238E27FC236}">
                <a16:creationId xmlns:a16="http://schemas.microsoft.com/office/drawing/2014/main" id="{8A9FD57E-C3E0-4613-9DE0-E16493930C31}"/>
              </a:ext>
            </a:extLst>
          </p:cNvPr>
          <p:cNvGrpSpPr/>
          <p:nvPr/>
        </p:nvGrpSpPr>
        <p:grpSpPr>
          <a:xfrm>
            <a:off x="5180962" y="4857127"/>
            <a:ext cx="2079582" cy="1354918"/>
            <a:chOff x="1387736" y="575970"/>
            <a:chExt cx="2883050" cy="1097280"/>
          </a:xfrm>
        </p:grpSpPr>
        <p:sp>
          <p:nvSpPr>
            <p:cNvPr id="34" name="TextBox 33">
              <a:extLst>
                <a:ext uri="{FF2B5EF4-FFF2-40B4-BE49-F238E27FC236}">
                  <a16:creationId xmlns:a16="http://schemas.microsoft.com/office/drawing/2014/main" id="{7009E7CD-91BE-42C6-8809-83FD7708B610}"/>
                </a:ext>
              </a:extLst>
            </p:cNvPr>
            <p:cNvSpPr txBox="1"/>
            <p:nvPr/>
          </p:nvSpPr>
          <p:spPr>
            <a:xfrm>
              <a:off x="1608267" y="897874"/>
              <a:ext cx="2441986" cy="450006"/>
            </a:xfrm>
            <a:prstGeom prst="rect">
              <a:avLst/>
            </a:prstGeom>
            <a:noFill/>
          </p:spPr>
          <p:txBody>
            <a:bodyPr wrap="square" rtlCol="0">
              <a:spAutoFit/>
            </a:bodyPr>
            <a:lstStyle/>
            <a:p>
              <a:pPr algn="ctr"/>
              <a:r>
                <a:rPr lang="en-NZ" dirty="0"/>
                <a:t>Evaluate against </a:t>
              </a:r>
              <a:r>
                <a:rPr lang="en-NZ" b="1" dirty="0">
                  <a:solidFill>
                    <a:srgbClr val="FF0000"/>
                  </a:solidFill>
                </a:rPr>
                <a:t>“Scalable” </a:t>
              </a:r>
              <a:r>
                <a:rPr lang="en-NZ" dirty="0"/>
                <a:t>Items </a:t>
              </a:r>
            </a:p>
          </p:txBody>
        </p:sp>
        <p:sp>
          <p:nvSpPr>
            <p:cNvPr id="35" name="Rectangle: Rounded Corners 34">
              <a:extLst>
                <a:ext uri="{FF2B5EF4-FFF2-40B4-BE49-F238E27FC236}">
                  <a16:creationId xmlns:a16="http://schemas.microsoft.com/office/drawing/2014/main" id="{6D010EF9-E519-4B5E-8299-540F1F6E096B}"/>
                </a:ext>
              </a:extLst>
            </p:cNvPr>
            <p:cNvSpPr/>
            <p:nvPr/>
          </p:nvSpPr>
          <p:spPr>
            <a:xfrm>
              <a:off x="1387736" y="575970"/>
              <a:ext cx="2883050" cy="109728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grpSp>
      <p:sp>
        <p:nvSpPr>
          <p:cNvPr id="37" name="TextBox 36">
            <a:extLst>
              <a:ext uri="{FF2B5EF4-FFF2-40B4-BE49-F238E27FC236}">
                <a16:creationId xmlns:a16="http://schemas.microsoft.com/office/drawing/2014/main" id="{D9EDD0F0-CEB3-42C1-8846-ADCFA5031582}"/>
              </a:ext>
            </a:extLst>
          </p:cNvPr>
          <p:cNvSpPr txBox="1"/>
          <p:nvPr/>
        </p:nvSpPr>
        <p:spPr>
          <a:xfrm>
            <a:off x="9064908" y="4936561"/>
            <a:ext cx="2242106" cy="1200329"/>
          </a:xfrm>
          <a:prstGeom prst="rect">
            <a:avLst/>
          </a:prstGeom>
          <a:noFill/>
        </p:spPr>
        <p:txBody>
          <a:bodyPr wrap="square" rtlCol="0">
            <a:spAutoFit/>
          </a:bodyPr>
          <a:lstStyle/>
          <a:p>
            <a:pPr algn="ctr"/>
            <a:r>
              <a:rPr lang="en-NZ" dirty="0"/>
              <a:t>The submission with the highest score against </a:t>
            </a:r>
            <a:r>
              <a:rPr lang="en-NZ" b="1" dirty="0">
                <a:solidFill>
                  <a:srgbClr val="FF0000"/>
                </a:solidFill>
              </a:rPr>
              <a:t>“Scalable” </a:t>
            </a:r>
            <a:r>
              <a:rPr lang="en-NZ" dirty="0"/>
              <a:t>items wins</a:t>
            </a:r>
          </a:p>
        </p:txBody>
      </p:sp>
      <p:sp>
        <p:nvSpPr>
          <p:cNvPr id="38" name="Rectangle: Rounded Corners 37">
            <a:extLst>
              <a:ext uri="{FF2B5EF4-FFF2-40B4-BE49-F238E27FC236}">
                <a16:creationId xmlns:a16="http://schemas.microsoft.com/office/drawing/2014/main" id="{2F515FC9-347F-4F97-B858-5F74CBDFA292}"/>
              </a:ext>
            </a:extLst>
          </p:cNvPr>
          <p:cNvSpPr/>
          <p:nvPr/>
        </p:nvSpPr>
        <p:spPr>
          <a:xfrm>
            <a:off x="9017565" y="4851064"/>
            <a:ext cx="2336793" cy="135491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40" name="TextBox 39">
            <a:extLst>
              <a:ext uri="{FF2B5EF4-FFF2-40B4-BE49-F238E27FC236}">
                <a16:creationId xmlns:a16="http://schemas.microsoft.com/office/drawing/2014/main" id="{50DCD4FB-E74D-4EA5-8312-308AAAF83881}"/>
              </a:ext>
            </a:extLst>
          </p:cNvPr>
          <p:cNvSpPr txBox="1"/>
          <p:nvPr/>
        </p:nvSpPr>
        <p:spPr>
          <a:xfrm>
            <a:off x="381706" y="6447299"/>
            <a:ext cx="7792130" cy="369332"/>
          </a:xfrm>
          <a:prstGeom prst="rect">
            <a:avLst/>
          </a:prstGeom>
          <a:noFill/>
        </p:spPr>
        <p:txBody>
          <a:bodyPr wrap="square" rtlCol="0">
            <a:spAutoFit/>
          </a:bodyPr>
          <a:lstStyle/>
          <a:p>
            <a:r>
              <a:rPr lang="en-NZ" b="1" dirty="0">
                <a:solidFill>
                  <a:srgbClr val="FF0000"/>
                </a:solidFill>
              </a:rPr>
              <a:t>“Irrelevant” </a:t>
            </a:r>
            <a:r>
              <a:rPr lang="en-NZ" dirty="0"/>
              <a:t>items will be discarded and taken outside the assessment criteria.</a:t>
            </a:r>
          </a:p>
        </p:txBody>
      </p:sp>
      <p:sp>
        <p:nvSpPr>
          <p:cNvPr id="41" name="TextBox 40">
            <a:extLst>
              <a:ext uri="{FF2B5EF4-FFF2-40B4-BE49-F238E27FC236}">
                <a16:creationId xmlns:a16="http://schemas.microsoft.com/office/drawing/2014/main" id="{47863718-30EA-4223-BF92-9829EF5E9581}"/>
              </a:ext>
            </a:extLst>
          </p:cNvPr>
          <p:cNvSpPr txBox="1"/>
          <p:nvPr/>
        </p:nvSpPr>
        <p:spPr>
          <a:xfrm>
            <a:off x="381706" y="910436"/>
            <a:ext cx="10043225" cy="830997"/>
          </a:xfrm>
          <a:prstGeom prst="rect">
            <a:avLst/>
          </a:prstGeom>
          <a:noFill/>
          <a:ln w="28575">
            <a:solidFill>
              <a:schemeClr val="tx1"/>
            </a:solidFill>
          </a:ln>
        </p:spPr>
        <p:txBody>
          <a:bodyPr wrap="square" rtlCol="0">
            <a:spAutoFit/>
          </a:bodyPr>
          <a:lstStyle/>
          <a:p>
            <a:pPr algn="ctr"/>
            <a:r>
              <a:rPr lang="en-NZ" sz="2400"/>
              <a:t>The classification </a:t>
            </a:r>
            <a:r>
              <a:rPr lang="en-NZ" sz="2400" dirty="0"/>
              <a:t>of items (</a:t>
            </a:r>
            <a:r>
              <a:rPr lang="en-NZ" sz="2400" b="1" dirty="0">
                <a:solidFill>
                  <a:srgbClr val="FF0000"/>
                </a:solidFill>
              </a:rPr>
              <a:t>“Required”</a:t>
            </a:r>
            <a:r>
              <a:rPr lang="en-NZ" sz="2400" dirty="0"/>
              <a:t>, </a:t>
            </a:r>
            <a:r>
              <a:rPr lang="en-NZ" sz="2400" b="1" dirty="0">
                <a:solidFill>
                  <a:srgbClr val="FF0000"/>
                </a:solidFill>
              </a:rPr>
              <a:t>“Scalable”</a:t>
            </a:r>
            <a:r>
              <a:rPr lang="en-NZ" sz="2400" b="1" dirty="0"/>
              <a:t> </a:t>
            </a:r>
            <a:r>
              <a:rPr lang="en-NZ" sz="2400" dirty="0"/>
              <a:t>and </a:t>
            </a:r>
            <a:r>
              <a:rPr lang="en-NZ" sz="2400" b="1" dirty="0">
                <a:solidFill>
                  <a:srgbClr val="FF0000"/>
                </a:solidFill>
              </a:rPr>
              <a:t>“Irrelevant”</a:t>
            </a:r>
            <a:r>
              <a:rPr lang="en-NZ" sz="2400" dirty="0"/>
              <a:t>) and how the will affect the selection process</a:t>
            </a:r>
          </a:p>
        </p:txBody>
      </p:sp>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Tree>
    <p:extLst>
      <p:ext uri="{BB962C8B-B14F-4D97-AF65-F5344CB8AC3E}">
        <p14:creationId xmlns:p14="http://schemas.microsoft.com/office/powerpoint/2010/main" val="3625185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pic>
        <p:nvPicPr>
          <p:cNvPr id="5" name="Picture 4">
            <a:extLst>
              <a:ext uri="{FF2B5EF4-FFF2-40B4-BE49-F238E27FC236}">
                <a16:creationId xmlns:a16="http://schemas.microsoft.com/office/drawing/2014/main" id="{09776CAD-2823-48D5-BDE8-493F7D357835}"/>
              </a:ext>
            </a:extLst>
          </p:cNvPr>
          <p:cNvPicPr>
            <a:picLocks noChangeAspect="1"/>
          </p:cNvPicPr>
          <p:nvPr/>
        </p:nvPicPr>
        <p:blipFill>
          <a:blip r:embed="rId3"/>
          <a:stretch>
            <a:fillRect/>
          </a:stretch>
        </p:blipFill>
        <p:spPr>
          <a:xfrm>
            <a:off x="8644250" y="1848118"/>
            <a:ext cx="3125458" cy="4211392"/>
          </a:xfrm>
          <a:prstGeom prst="rect">
            <a:avLst/>
          </a:prstGeom>
        </p:spPr>
      </p:pic>
      <p:pic>
        <p:nvPicPr>
          <p:cNvPr id="3" name="Picture 2">
            <a:extLst>
              <a:ext uri="{FF2B5EF4-FFF2-40B4-BE49-F238E27FC236}">
                <a16:creationId xmlns:a16="http://schemas.microsoft.com/office/drawing/2014/main" id="{B78ED745-00D7-43AD-810E-E0F0F747C011}"/>
              </a:ext>
            </a:extLst>
          </p:cNvPr>
          <p:cNvPicPr>
            <a:picLocks noChangeAspect="1"/>
          </p:cNvPicPr>
          <p:nvPr/>
        </p:nvPicPr>
        <p:blipFill rotWithShape="1">
          <a:blip r:embed="rId4"/>
          <a:srcRect b="15131"/>
          <a:stretch/>
        </p:blipFill>
        <p:spPr>
          <a:xfrm>
            <a:off x="446305" y="1848118"/>
            <a:ext cx="7898042" cy="2911078"/>
          </a:xfrm>
          <a:prstGeom prst="rect">
            <a:avLst/>
          </a:prstGeom>
        </p:spPr>
      </p:pic>
      <p:sp>
        <p:nvSpPr>
          <p:cNvPr id="7" name="TextBox 6">
            <a:extLst>
              <a:ext uri="{FF2B5EF4-FFF2-40B4-BE49-F238E27FC236}">
                <a16:creationId xmlns:a16="http://schemas.microsoft.com/office/drawing/2014/main" id="{A70C9598-4518-4E96-A04D-E8FBE62D8C0A}"/>
              </a:ext>
            </a:extLst>
          </p:cNvPr>
          <p:cNvSpPr txBox="1"/>
          <p:nvPr/>
        </p:nvSpPr>
        <p:spPr>
          <a:xfrm>
            <a:off x="446305" y="524107"/>
            <a:ext cx="5077266" cy="369332"/>
          </a:xfrm>
          <a:prstGeom prst="rect">
            <a:avLst/>
          </a:prstGeom>
          <a:noFill/>
        </p:spPr>
        <p:txBody>
          <a:bodyPr wrap="square" rtlCol="0">
            <a:spAutoFit/>
          </a:bodyPr>
          <a:lstStyle/>
          <a:p>
            <a:r>
              <a:rPr lang="en-NZ" dirty="0"/>
              <a:t>Voting will continue to cover all other subitems</a:t>
            </a:r>
          </a:p>
        </p:txBody>
      </p:sp>
    </p:spTree>
    <p:extLst>
      <p:ext uri="{BB962C8B-B14F-4D97-AF65-F5344CB8AC3E}">
        <p14:creationId xmlns:p14="http://schemas.microsoft.com/office/powerpoint/2010/main" val="1543717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pic>
        <p:nvPicPr>
          <p:cNvPr id="5" name="Picture 4">
            <a:extLst>
              <a:ext uri="{FF2B5EF4-FFF2-40B4-BE49-F238E27FC236}">
                <a16:creationId xmlns:a16="http://schemas.microsoft.com/office/drawing/2014/main" id="{09776CAD-2823-48D5-BDE8-493F7D357835}"/>
              </a:ext>
            </a:extLst>
          </p:cNvPr>
          <p:cNvPicPr>
            <a:picLocks noChangeAspect="1"/>
          </p:cNvPicPr>
          <p:nvPr/>
        </p:nvPicPr>
        <p:blipFill>
          <a:blip r:embed="rId3"/>
          <a:stretch>
            <a:fillRect/>
          </a:stretch>
        </p:blipFill>
        <p:spPr>
          <a:xfrm>
            <a:off x="8644250" y="1848118"/>
            <a:ext cx="3125458" cy="4211392"/>
          </a:xfrm>
          <a:prstGeom prst="rect">
            <a:avLst/>
          </a:prstGeom>
        </p:spPr>
      </p:pic>
      <p:pic>
        <p:nvPicPr>
          <p:cNvPr id="2" name="Picture 1">
            <a:extLst>
              <a:ext uri="{FF2B5EF4-FFF2-40B4-BE49-F238E27FC236}">
                <a16:creationId xmlns:a16="http://schemas.microsoft.com/office/drawing/2014/main" id="{6A1650FD-D5F2-470C-91A8-C734EC107019}"/>
              </a:ext>
            </a:extLst>
          </p:cNvPr>
          <p:cNvPicPr>
            <a:picLocks noChangeAspect="1"/>
          </p:cNvPicPr>
          <p:nvPr/>
        </p:nvPicPr>
        <p:blipFill rotWithShape="1">
          <a:blip r:embed="rId4"/>
          <a:srcRect b="10438"/>
          <a:stretch/>
        </p:blipFill>
        <p:spPr>
          <a:xfrm>
            <a:off x="326244" y="1421759"/>
            <a:ext cx="8010515" cy="4637751"/>
          </a:xfrm>
          <a:prstGeom prst="rect">
            <a:avLst/>
          </a:prstGeom>
        </p:spPr>
      </p:pic>
      <p:sp>
        <p:nvSpPr>
          <p:cNvPr id="7" name="TextBox 6">
            <a:extLst>
              <a:ext uri="{FF2B5EF4-FFF2-40B4-BE49-F238E27FC236}">
                <a16:creationId xmlns:a16="http://schemas.microsoft.com/office/drawing/2014/main" id="{F017E834-5EF6-4E42-A9A4-5E184D907362}"/>
              </a:ext>
            </a:extLst>
          </p:cNvPr>
          <p:cNvSpPr txBox="1"/>
          <p:nvPr/>
        </p:nvSpPr>
        <p:spPr>
          <a:xfrm>
            <a:off x="446305" y="524107"/>
            <a:ext cx="5077266" cy="369332"/>
          </a:xfrm>
          <a:prstGeom prst="rect">
            <a:avLst/>
          </a:prstGeom>
          <a:noFill/>
        </p:spPr>
        <p:txBody>
          <a:bodyPr wrap="square" rtlCol="0">
            <a:spAutoFit/>
          </a:bodyPr>
          <a:lstStyle/>
          <a:p>
            <a:r>
              <a:rPr lang="en-NZ" dirty="0"/>
              <a:t>Voting will continue to cover all other subitems</a:t>
            </a:r>
          </a:p>
        </p:txBody>
      </p:sp>
    </p:spTree>
    <p:extLst>
      <p:ext uri="{BB962C8B-B14F-4D97-AF65-F5344CB8AC3E}">
        <p14:creationId xmlns:p14="http://schemas.microsoft.com/office/powerpoint/2010/main" val="1069539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pic>
        <p:nvPicPr>
          <p:cNvPr id="5" name="Picture 4">
            <a:extLst>
              <a:ext uri="{FF2B5EF4-FFF2-40B4-BE49-F238E27FC236}">
                <a16:creationId xmlns:a16="http://schemas.microsoft.com/office/drawing/2014/main" id="{09776CAD-2823-48D5-BDE8-493F7D357835}"/>
              </a:ext>
            </a:extLst>
          </p:cNvPr>
          <p:cNvPicPr>
            <a:picLocks noChangeAspect="1"/>
          </p:cNvPicPr>
          <p:nvPr/>
        </p:nvPicPr>
        <p:blipFill>
          <a:blip r:embed="rId3"/>
          <a:stretch>
            <a:fillRect/>
          </a:stretch>
        </p:blipFill>
        <p:spPr>
          <a:xfrm>
            <a:off x="8644250" y="1848118"/>
            <a:ext cx="3125458" cy="4211392"/>
          </a:xfrm>
          <a:prstGeom prst="rect">
            <a:avLst/>
          </a:prstGeom>
        </p:spPr>
      </p:pic>
      <p:pic>
        <p:nvPicPr>
          <p:cNvPr id="3" name="Picture 2">
            <a:extLst>
              <a:ext uri="{FF2B5EF4-FFF2-40B4-BE49-F238E27FC236}">
                <a16:creationId xmlns:a16="http://schemas.microsoft.com/office/drawing/2014/main" id="{E0A5F4CD-51B1-4CDE-8098-9B32394E01F7}"/>
              </a:ext>
            </a:extLst>
          </p:cNvPr>
          <p:cNvPicPr>
            <a:picLocks noChangeAspect="1"/>
          </p:cNvPicPr>
          <p:nvPr/>
        </p:nvPicPr>
        <p:blipFill rotWithShape="1">
          <a:blip r:embed="rId4"/>
          <a:srcRect b="17704"/>
          <a:stretch/>
        </p:blipFill>
        <p:spPr>
          <a:xfrm>
            <a:off x="343528" y="1848118"/>
            <a:ext cx="8047976" cy="2442791"/>
          </a:xfrm>
          <a:prstGeom prst="rect">
            <a:avLst/>
          </a:prstGeom>
        </p:spPr>
      </p:pic>
      <p:sp>
        <p:nvSpPr>
          <p:cNvPr id="7" name="TextBox 6">
            <a:extLst>
              <a:ext uri="{FF2B5EF4-FFF2-40B4-BE49-F238E27FC236}">
                <a16:creationId xmlns:a16="http://schemas.microsoft.com/office/drawing/2014/main" id="{542F313A-4467-414D-942E-3B0E824B6FA7}"/>
              </a:ext>
            </a:extLst>
          </p:cNvPr>
          <p:cNvSpPr txBox="1"/>
          <p:nvPr/>
        </p:nvSpPr>
        <p:spPr>
          <a:xfrm>
            <a:off x="446305" y="524107"/>
            <a:ext cx="5077266" cy="369332"/>
          </a:xfrm>
          <a:prstGeom prst="rect">
            <a:avLst/>
          </a:prstGeom>
          <a:noFill/>
        </p:spPr>
        <p:txBody>
          <a:bodyPr wrap="square" rtlCol="0">
            <a:spAutoFit/>
          </a:bodyPr>
          <a:lstStyle/>
          <a:p>
            <a:r>
              <a:rPr lang="en-NZ" dirty="0"/>
              <a:t>Voting will continue to cover all other subitems</a:t>
            </a:r>
          </a:p>
        </p:txBody>
      </p:sp>
    </p:spTree>
    <p:extLst>
      <p:ext uri="{BB962C8B-B14F-4D97-AF65-F5344CB8AC3E}">
        <p14:creationId xmlns:p14="http://schemas.microsoft.com/office/powerpoint/2010/main" val="28369618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6" name="TextBox 5">
            <a:extLst>
              <a:ext uri="{FF2B5EF4-FFF2-40B4-BE49-F238E27FC236}">
                <a16:creationId xmlns:a16="http://schemas.microsoft.com/office/drawing/2014/main" id="{F9512663-E475-4C26-A390-ED7F69126C56}"/>
              </a:ext>
            </a:extLst>
          </p:cNvPr>
          <p:cNvSpPr txBox="1"/>
          <p:nvPr/>
        </p:nvSpPr>
        <p:spPr>
          <a:xfrm>
            <a:off x="401089" y="1298974"/>
            <a:ext cx="2645881" cy="1477328"/>
          </a:xfrm>
          <a:prstGeom prst="rect">
            <a:avLst/>
          </a:prstGeom>
          <a:noFill/>
        </p:spPr>
        <p:txBody>
          <a:bodyPr wrap="square" rtlCol="0">
            <a:spAutoFit/>
          </a:bodyPr>
          <a:lstStyle/>
          <a:p>
            <a:r>
              <a:rPr lang="en-NZ" dirty="0"/>
              <a:t>1 – This form has been filled using The  Random() function to generate a number between 1 and 5 for each score.</a:t>
            </a:r>
            <a:endParaRPr lang="en-US" dirty="0"/>
          </a:p>
        </p:txBody>
      </p:sp>
      <p:sp>
        <p:nvSpPr>
          <p:cNvPr id="7" name="TextBox 6">
            <a:extLst>
              <a:ext uri="{FF2B5EF4-FFF2-40B4-BE49-F238E27FC236}">
                <a16:creationId xmlns:a16="http://schemas.microsoft.com/office/drawing/2014/main" id="{E8723633-BCFB-426D-BA26-EB5DB65515C7}"/>
              </a:ext>
            </a:extLst>
          </p:cNvPr>
          <p:cNvSpPr txBox="1"/>
          <p:nvPr/>
        </p:nvSpPr>
        <p:spPr>
          <a:xfrm>
            <a:off x="401084" y="2871198"/>
            <a:ext cx="2512071" cy="1200329"/>
          </a:xfrm>
          <a:prstGeom prst="rect">
            <a:avLst/>
          </a:prstGeom>
          <a:noFill/>
        </p:spPr>
        <p:txBody>
          <a:bodyPr wrap="square" rtlCol="0">
            <a:spAutoFit/>
          </a:bodyPr>
          <a:lstStyle/>
          <a:p>
            <a:r>
              <a:rPr lang="en-NZ" dirty="0"/>
              <a:t>2 –In this example, City C is the winner accumulating 1081 points</a:t>
            </a:r>
            <a:endParaRPr lang="en-US" dirty="0"/>
          </a:p>
        </p:txBody>
      </p:sp>
      <p:sp>
        <p:nvSpPr>
          <p:cNvPr id="10" name="TextBox 9">
            <a:extLst>
              <a:ext uri="{FF2B5EF4-FFF2-40B4-BE49-F238E27FC236}">
                <a16:creationId xmlns:a16="http://schemas.microsoft.com/office/drawing/2014/main" id="{C4FDDB40-68D6-4B76-8919-F436AF7D4F51}"/>
              </a:ext>
            </a:extLst>
          </p:cNvPr>
          <p:cNvSpPr txBox="1"/>
          <p:nvPr/>
        </p:nvSpPr>
        <p:spPr>
          <a:xfrm>
            <a:off x="281992" y="690251"/>
            <a:ext cx="2033745" cy="461665"/>
          </a:xfrm>
          <a:prstGeom prst="rect">
            <a:avLst/>
          </a:prstGeom>
          <a:noFill/>
        </p:spPr>
        <p:txBody>
          <a:bodyPr wrap="square" rtlCol="0">
            <a:spAutoFit/>
          </a:bodyPr>
          <a:lstStyle/>
          <a:p>
            <a:r>
              <a:rPr lang="en-NZ" sz="2400" b="1" dirty="0"/>
              <a:t>Example 1:</a:t>
            </a:r>
          </a:p>
        </p:txBody>
      </p:sp>
      <p:grpSp>
        <p:nvGrpSpPr>
          <p:cNvPr id="12" name="Group 11">
            <a:extLst>
              <a:ext uri="{FF2B5EF4-FFF2-40B4-BE49-F238E27FC236}">
                <a16:creationId xmlns:a16="http://schemas.microsoft.com/office/drawing/2014/main" id="{9715623D-6576-41C4-B278-D81C13B421D1}"/>
              </a:ext>
            </a:extLst>
          </p:cNvPr>
          <p:cNvGrpSpPr/>
          <p:nvPr/>
        </p:nvGrpSpPr>
        <p:grpSpPr>
          <a:xfrm>
            <a:off x="3046970" y="491659"/>
            <a:ext cx="8081947" cy="6174134"/>
            <a:chOff x="3046970" y="491659"/>
            <a:chExt cx="8081947" cy="6174134"/>
          </a:xfrm>
        </p:grpSpPr>
        <p:grpSp>
          <p:nvGrpSpPr>
            <p:cNvPr id="9" name="Group 8">
              <a:extLst>
                <a:ext uri="{FF2B5EF4-FFF2-40B4-BE49-F238E27FC236}">
                  <a16:creationId xmlns:a16="http://schemas.microsoft.com/office/drawing/2014/main" id="{4B9519B4-23B9-4EA8-A380-7F5B4D4D7ACC}"/>
                </a:ext>
              </a:extLst>
            </p:cNvPr>
            <p:cNvGrpSpPr/>
            <p:nvPr/>
          </p:nvGrpSpPr>
          <p:grpSpPr>
            <a:xfrm>
              <a:off x="3046970" y="491659"/>
              <a:ext cx="8081947" cy="6174134"/>
              <a:chOff x="3046970" y="491659"/>
              <a:chExt cx="8081947" cy="6174134"/>
            </a:xfrm>
          </p:grpSpPr>
          <p:grpSp>
            <p:nvGrpSpPr>
              <p:cNvPr id="5" name="Group 4">
                <a:extLst>
                  <a:ext uri="{FF2B5EF4-FFF2-40B4-BE49-F238E27FC236}">
                    <a16:creationId xmlns:a16="http://schemas.microsoft.com/office/drawing/2014/main" id="{F35DB110-8BB0-42C6-8C44-3D998C597A2F}"/>
                  </a:ext>
                </a:extLst>
              </p:cNvPr>
              <p:cNvGrpSpPr/>
              <p:nvPr/>
            </p:nvGrpSpPr>
            <p:grpSpPr>
              <a:xfrm>
                <a:off x="3046970" y="491659"/>
                <a:ext cx="7096923" cy="6123305"/>
                <a:chOff x="3046970" y="491659"/>
                <a:chExt cx="7096923" cy="6123305"/>
              </a:xfrm>
            </p:grpSpPr>
            <p:pic>
              <p:nvPicPr>
                <p:cNvPr id="2" name="Picture 1">
                  <a:extLst>
                    <a:ext uri="{FF2B5EF4-FFF2-40B4-BE49-F238E27FC236}">
                      <a16:creationId xmlns:a16="http://schemas.microsoft.com/office/drawing/2014/main" id="{56759BDA-329B-4565-BE9E-DE7778958323}"/>
                    </a:ext>
                  </a:extLst>
                </p:cNvPr>
                <p:cNvPicPr>
                  <a:picLocks noChangeAspect="1"/>
                </p:cNvPicPr>
                <p:nvPr/>
              </p:nvPicPr>
              <p:blipFill>
                <a:blip r:embed="rId3"/>
                <a:stretch>
                  <a:fillRect/>
                </a:stretch>
              </p:blipFill>
              <p:spPr>
                <a:xfrm>
                  <a:off x="3046970" y="491659"/>
                  <a:ext cx="7096923" cy="6123305"/>
                </a:xfrm>
                <a:prstGeom prst="rect">
                  <a:avLst/>
                </a:prstGeom>
              </p:spPr>
            </p:pic>
            <p:pic>
              <p:nvPicPr>
                <p:cNvPr id="3" name="Picture 2">
                  <a:extLst>
                    <a:ext uri="{FF2B5EF4-FFF2-40B4-BE49-F238E27FC236}">
                      <a16:creationId xmlns:a16="http://schemas.microsoft.com/office/drawing/2014/main" id="{A55ECF6F-B9DD-434F-B505-7E990D597B07}"/>
                    </a:ext>
                  </a:extLst>
                </p:cNvPr>
                <p:cNvPicPr>
                  <a:picLocks noChangeAspect="1"/>
                </p:cNvPicPr>
                <p:nvPr/>
              </p:nvPicPr>
              <p:blipFill>
                <a:blip r:embed="rId4"/>
                <a:stretch>
                  <a:fillRect/>
                </a:stretch>
              </p:blipFill>
              <p:spPr>
                <a:xfrm>
                  <a:off x="3046970" y="491659"/>
                  <a:ext cx="7096922" cy="296777"/>
                </a:xfrm>
                <a:prstGeom prst="rect">
                  <a:avLst/>
                </a:prstGeom>
              </p:spPr>
            </p:pic>
          </p:grpSp>
          <p:sp>
            <p:nvSpPr>
              <p:cNvPr id="8" name="TextBox 7">
                <a:extLst>
                  <a:ext uri="{FF2B5EF4-FFF2-40B4-BE49-F238E27FC236}">
                    <a16:creationId xmlns:a16="http://schemas.microsoft.com/office/drawing/2014/main" id="{710AEAF1-2163-4342-8A87-5CD05D566FB1}"/>
                  </a:ext>
                </a:extLst>
              </p:cNvPr>
              <p:cNvSpPr txBox="1"/>
              <p:nvPr/>
            </p:nvSpPr>
            <p:spPr>
              <a:xfrm>
                <a:off x="10106722" y="6419572"/>
                <a:ext cx="1022195" cy="246221"/>
              </a:xfrm>
              <a:prstGeom prst="rect">
                <a:avLst/>
              </a:prstGeom>
              <a:noFill/>
            </p:spPr>
            <p:txBody>
              <a:bodyPr wrap="square" rtlCol="0">
                <a:spAutoFit/>
              </a:bodyPr>
              <a:lstStyle/>
              <a:p>
                <a:r>
                  <a:rPr lang="en-NZ" sz="1000" dirty="0"/>
                  <a:t>Winner</a:t>
                </a:r>
              </a:p>
            </p:txBody>
          </p:sp>
        </p:grpSp>
        <p:sp>
          <p:nvSpPr>
            <p:cNvPr id="4" name="Rectangle 3">
              <a:extLst>
                <a:ext uri="{FF2B5EF4-FFF2-40B4-BE49-F238E27FC236}">
                  <a16:creationId xmlns:a16="http://schemas.microsoft.com/office/drawing/2014/main" id="{B7E788A5-D92C-46DB-A9A5-3BC6F94A1660}"/>
                </a:ext>
              </a:extLst>
            </p:cNvPr>
            <p:cNvSpPr/>
            <p:nvPr/>
          </p:nvSpPr>
          <p:spPr>
            <a:xfrm>
              <a:off x="3554627" y="1635911"/>
              <a:ext cx="1066800" cy="11944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37541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6" name="TextBox 5">
            <a:extLst>
              <a:ext uri="{FF2B5EF4-FFF2-40B4-BE49-F238E27FC236}">
                <a16:creationId xmlns:a16="http://schemas.microsoft.com/office/drawing/2014/main" id="{F9512663-E475-4C26-A390-ED7F69126C56}"/>
              </a:ext>
            </a:extLst>
          </p:cNvPr>
          <p:cNvSpPr txBox="1"/>
          <p:nvPr/>
        </p:nvSpPr>
        <p:spPr>
          <a:xfrm>
            <a:off x="434772" y="1220916"/>
            <a:ext cx="3115025" cy="1200329"/>
          </a:xfrm>
          <a:prstGeom prst="rect">
            <a:avLst/>
          </a:prstGeom>
          <a:noFill/>
        </p:spPr>
        <p:txBody>
          <a:bodyPr wrap="square" rtlCol="0">
            <a:spAutoFit/>
          </a:bodyPr>
          <a:lstStyle/>
          <a:p>
            <a:r>
              <a:rPr lang="en-NZ" dirty="0"/>
              <a:t>1 – This form has been filled using The  Random() function to generate a number between 1 and 5 for each score.</a:t>
            </a:r>
            <a:endParaRPr lang="en-US" dirty="0"/>
          </a:p>
        </p:txBody>
      </p:sp>
      <p:sp>
        <p:nvSpPr>
          <p:cNvPr id="7" name="TextBox 6">
            <a:extLst>
              <a:ext uri="{FF2B5EF4-FFF2-40B4-BE49-F238E27FC236}">
                <a16:creationId xmlns:a16="http://schemas.microsoft.com/office/drawing/2014/main" id="{E8723633-BCFB-426D-BA26-EB5DB65515C7}"/>
              </a:ext>
            </a:extLst>
          </p:cNvPr>
          <p:cNvSpPr txBox="1"/>
          <p:nvPr/>
        </p:nvSpPr>
        <p:spPr>
          <a:xfrm>
            <a:off x="434764" y="2447638"/>
            <a:ext cx="3074137" cy="923330"/>
          </a:xfrm>
          <a:prstGeom prst="rect">
            <a:avLst/>
          </a:prstGeom>
          <a:noFill/>
        </p:spPr>
        <p:txBody>
          <a:bodyPr wrap="square" rtlCol="0">
            <a:spAutoFit/>
          </a:bodyPr>
          <a:lstStyle/>
          <a:p>
            <a:r>
              <a:rPr lang="en-NZ" dirty="0"/>
              <a:t>2 –In this example, City C and City B share the same total (1080)</a:t>
            </a:r>
            <a:endParaRPr lang="en-US" dirty="0"/>
          </a:p>
        </p:txBody>
      </p:sp>
      <p:sp>
        <p:nvSpPr>
          <p:cNvPr id="9" name="TextBox 8">
            <a:extLst>
              <a:ext uri="{FF2B5EF4-FFF2-40B4-BE49-F238E27FC236}">
                <a16:creationId xmlns:a16="http://schemas.microsoft.com/office/drawing/2014/main" id="{C397DF15-6F94-482E-93C9-5AE35302FAFD}"/>
              </a:ext>
            </a:extLst>
          </p:cNvPr>
          <p:cNvSpPr txBox="1"/>
          <p:nvPr/>
        </p:nvSpPr>
        <p:spPr>
          <a:xfrm>
            <a:off x="434765" y="3397361"/>
            <a:ext cx="3051042" cy="1200329"/>
          </a:xfrm>
          <a:prstGeom prst="rect">
            <a:avLst/>
          </a:prstGeom>
          <a:noFill/>
        </p:spPr>
        <p:txBody>
          <a:bodyPr wrap="square" rtlCol="0">
            <a:spAutoFit/>
          </a:bodyPr>
          <a:lstStyle/>
          <a:p>
            <a:r>
              <a:rPr lang="en-NZ" dirty="0"/>
              <a:t>3 –In this case, each country/ region total will be considered as vote. The city with the simple majority wins.</a:t>
            </a:r>
            <a:endParaRPr lang="en-US" dirty="0"/>
          </a:p>
        </p:txBody>
      </p:sp>
      <p:sp>
        <p:nvSpPr>
          <p:cNvPr id="10" name="TextBox 9">
            <a:extLst>
              <a:ext uri="{FF2B5EF4-FFF2-40B4-BE49-F238E27FC236}">
                <a16:creationId xmlns:a16="http://schemas.microsoft.com/office/drawing/2014/main" id="{EDC4FBE7-3B51-4D56-8F63-C818D3C11B44}"/>
              </a:ext>
            </a:extLst>
          </p:cNvPr>
          <p:cNvSpPr txBox="1"/>
          <p:nvPr/>
        </p:nvSpPr>
        <p:spPr>
          <a:xfrm>
            <a:off x="370781" y="4629890"/>
            <a:ext cx="3074138" cy="1200329"/>
          </a:xfrm>
          <a:prstGeom prst="rect">
            <a:avLst/>
          </a:prstGeom>
          <a:noFill/>
        </p:spPr>
        <p:txBody>
          <a:bodyPr wrap="square" rtlCol="0">
            <a:spAutoFit/>
          </a:bodyPr>
          <a:lstStyle/>
          <a:p>
            <a:r>
              <a:rPr lang="en-NZ" dirty="0"/>
              <a:t>4 – Only the cities that shared the highest vote will be considered for country/region votes (B &amp; C in this example)</a:t>
            </a:r>
            <a:endParaRPr lang="en-US" dirty="0"/>
          </a:p>
        </p:txBody>
      </p:sp>
      <p:sp>
        <p:nvSpPr>
          <p:cNvPr id="11" name="TextBox 10">
            <a:extLst>
              <a:ext uri="{FF2B5EF4-FFF2-40B4-BE49-F238E27FC236}">
                <a16:creationId xmlns:a16="http://schemas.microsoft.com/office/drawing/2014/main" id="{A6F569DC-65E4-4E4B-8E5A-0A14A2CE0D70}"/>
              </a:ext>
            </a:extLst>
          </p:cNvPr>
          <p:cNvSpPr txBox="1"/>
          <p:nvPr/>
        </p:nvSpPr>
        <p:spPr>
          <a:xfrm>
            <a:off x="370781" y="5856612"/>
            <a:ext cx="3115026" cy="646331"/>
          </a:xfrm>
          <a:prstGeom prst="rect">
            <a:avLst/>
          </a:prstGeom>
          <a:noFill/>
        </p:spPr>
        <p:txBody>
          <a:bodyPr wrap="square" rtlCol="0">
            <a:spAutoFit/>
          </a:bodyPr>
          <a:lstStyle/>
          <a:p>
            <a:r>
              <a:rPr lang="en-NZ" dirty="0"/>
              <a:t>5 – City C wins with 7.5 votes against 3.5 votes for City B</a:t>
            </a:r>
            <a:endParaRPr lang="en-US" dirty="0"/>
          </a:p>
        </p:txBody>
      </p:sp>
      <p:sp>
        <p:nvSpPr>
          <p:cNvPr id="12" name="TextBox 11">
            <a:extLst>
              <a:ext uri="{FF2B5EF4-FFF2-40B4-BE49-F238E27FC236}">
                <a16:creationId xmlns:a16="http://schemas.microsoft.com/office/drawing/2014/main" id="{7EA1C624-1C95-4FFC-8C4D-AD848DE4D3F2}"/>
              </a:ext>
            </a:extLst>
          </p:cNvPr>
          <p:cNvSpPr txBox="1"/>
          <p:nvPr/>
        </p:nvSpPr>
        <p:spPr>
          <a:xfrm>
            <a:off x="281992" y="690251"/>
            <a:ext cx="2033745" cy="461665"/>
          </a:xfrm>
          <a:prstGeom prst="rect">
            <a:avLst/>
          </a:prstGeom>
          <a:noFill/>
        </p:spPr>
        <p:txBody>
          <a:bodyPr wrap="square" rtlCol="0">
            <a:spAutoFit/>
          </a:bodyPr>
          <a:lstStyle/>
          <a:p>
            <a:r>
              <a:rPr lang="en-NZ" sz="2400" b="1" dirty="0"/>
              <a:t>Example 2:</a:t>
            </a:r>
          </a:p>
        </p:txBody>
      </p:sp>
      <p:grpSp>
        <p:nvGrpSpPr>
          <p:cNvPr id="3" name="Group 2">
            <a:extLst>
              <a:ext uri="{FF2B5EF4-FFF2-40B4-BE49-F238E27FC236}">
                <a16:creationId xmlns:a16="http://schemas.microsoft.com/office/drawing/2014/main" id="{3B8C5EA1-6E08-4022-88A2-B6F471A5E9F4}"/>
              </a:ext>
            </a:extLst>
          </p:cNvPr>
          <p:cNvGrpSpPr/>
          <p:nvPr/>
        </p:nvGrpSpPr>
        <p:grpSpPr>
          <a:xfrm>
            <a:off x="3549797" y="553844"/>
            <a:ext cx="7582765" cy="6232002"/>
            <a:chOff x="3549797" y="553844"/>
            <a:chExt cx="7582765" cy="6232002"/>
          </a:xfrm>
        </p:grpSpPr>
        <p:pic>
          <p:nvPicPr>
            <p:cNvPr id="2" name="Picture 1">
              <a:extLst>
                <a:ext uri="{FF2B5EF4-FFF2-40B4-BE49-F238E27FC236}">
                  <a16:creationId xmlns:a16="http://schemas.microsoft.com/office/drawing/2014/main" id="{70B8B1C9-4039-4CFB-8038-0262B2A8A5E3}"/>
                </a:ext>
              </a:extLst>
            </p:cNvPr>
            <p:cNvPicPr>
              <a:picLocks noChangeAspect="1"/>
            </p:cNvPicPr>
            <p:nvPr/>
          </p:nvPicPr>
          <p:blipFill>
            <a:blip r:embed="rId3"/>
            <a:stretch>
              <a:fillRect/>
            </a:stretch>
          </p:blipFill>
          <p:spPr>
            <a:xfrm>
              <a:off x="3549797" y="553844"/>
              <a:ext cx="7582765" cy="6232002"/>
            </a:xfrm>
            <a:prstGeom prst="rect">
              <a:avLst/>
            </a:prstGeom>
          </p:spPr>
        </p:pic>
        <p:sp>
          <p:nvSpPr>
            <p:cNvPr id="13" name="Rectangle 12">
              <a:extLst>
                <a:ext uri="{FF2B5EF4-FFF2-40B4-BE49-F238E27FC236}">
                  <a16:creationId xmlns:a16="http://schemas.microsoft.com/office/drawing/2014/main" id="{CDD4AD8A-961F-4D6D-BB29-7B50985F3C19}"/>
                </a:ext>
              </a:extLst>
            </p:cNvPr>
            <p:cNvSpPr/>
            <p:nvPr/>
          </p:nvSpPr>
          <p:spPr>
            <a:xfrm>
              <a:off x="4048897" y="1701631"/>
              <a:ext cx="1066800" cy="11069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45399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7" name="TextBox 6">
            <a:extLst>
              <a:ext uri="{FF2B5EF4-FFF2-40B4-BE49-F238E27FC236}">
                <a16:creationId xmlns:a16="http://schemas.microsoft.com/office/drawing/2014/main" id="{542F313A-4467-414D-942E-3B0E824B6FA7}"/>
              </a:ext>
            </a:extLst>
          </p:cNvPr>
          <p:cNvSpPr txBox="1"/>
          <p:nvPr/>
        </p:nvSpPr>
        <p:spPr>
          <a:xfrm>
            <a:off x="281992" y="690251"/>
            <a:ext cx="5077266" cy="461665"/>
          </a:xfrm>
          <a:prstGeom prst="rect">
            <a:avLst/>
          </a:prstGeom>
          <a:noFill/>
        </p:spPr>
        <p:txBody>
          <a:bodyPr wrap="square" rtlCol="0">
            <a:spAutoFit/>
          </a:bodyPr>
          <a:lstStyle/>
          <a:p>
            <a:r>
              <a:rPr lang="en-NZ" sz="2400" b="1" dirty="0"/>
              <a:t>Timeline and Important dates:</a:t>
            </a:r>
          </a:p>
        </p:txBody>
      </p:sp>
      <p:sp>
        <p:nvSpPr>
          <p:cNvPr id="2" name="TextBox 1">
            <a:extLst>
              <a:ext uri="{FF2B5EF4-FFF2-40B4-BE49-F238E27FC236}">
                <a16:creationId xmlns:a16="http://schemas.microsoft.com/office/drawing/2014/main" id="{BB111A7B-73E0-4673-BBF9-A66807A1EF42}"/>
              </a:ext>
            </a:extLst>
          </p:cNvPr>
          <p:cNvSpPr txBox="1"/>
          <p:nvPr/>
        </p:nvSpPr>
        <p:spPr>
          <a:xfrm>
            <a:off x="327102" y="1401337"/>
            <a:ext cx="10861288" cy="5355312"/>
          </a:xfrm>
          <a:prstGeom prst="rect">
            <a:avLst/>
          </a:prstGeom>
          <a:noFill/>
        </p:spPr>
        <p:txBody>
          <a:bodyPr wrap="square" rtlCol="0">
            <a:spAutoFit/>
          </a:bodyPr>
          <a:lstStyle/>
          <a:p>
            <a:r>
              <a:rPr lang="en-NZ" b="1" dirty="0"/>
              <a:t>20</a:t>
            </a:r>
            <a:r>
              <a:rPr lang="en-NZ" b="1" baseline="30000" dirty="0"/>
              <a:t>th</a:t>
            </a:r>
            <a:r>
              <a:rPr lang="en-NZ" b="1" dirty="0"/>
              <a:t> of October 2019 (Singapore World Congress) </a:t>
            </a:r>
            <a:r>
              <a:rPr lang="en-NZ" dirty="0"/>
              <a:t>: Call for members to nominate their cities to host the world congress</a:t>
            </a:r>
          </a:p>
          <a:p>
            <a:r>
              <a:rPr lang="en-NZ" b="1" dirty="0"/>
              <a:t>20</a:t>
            </a:r>
            <a:r>
              <a:rPr lang="en-NZ" b="1" baseline="30000" dirty="0"/>
              <a:t>th</a:t>
            </a:r>
            <a:r>
              <a:rPr lang="en-NZ" b="1" dirty="0"/>
              <a:t> of October 2019 (Singapore World Congress) </a:t>
            </a:r>
            <a:r>
              <a:rPr lang="en-NZ" dirty="0"/>
              <a:t>: Distribution of the “Self Assessment Form” </a:t>
            </a:r>
          </a:p>
          <a:p>
            <a:r>
              <a:rPr lang="en-NZ" b="1" dirty="0"/>
              <a:t>1</a:t>
            </a:r>
            <a:r>
              <a:rPr lang="en-NZ" b="1" baseline="30000" dirty="0"/>
              <a:t>st</a:t>
            </a:r>
            <a:r>
              <a:rPr lang="en-NZ" b="1" dirty="0"/>
              <a:t> March 2020</a:t>
            </a:r>
            <a:r>
              <a:rPr lang="en-NZ" dirty="0"/>
              <a:t> Deadline for receiving the official nominations by ITS AP members with their self assessment forms</a:t>
            </a:r>
          </a:p>
          <a:p>
            <a:r>
              <a:rPr lang="en-NZ" b="1" dirty="0"/>
              <a:t>1</a:t>
            </a:r>
            <a:r>
              <a:rPr lang="en-NZ" b="1" baseline="30000" dirty="0"/>
              <a:t>st</a:t>
            </a:r>
            <a:r>
              <a:rPr lang="en-NZ" b="1" dirty="0"/>
              <a:t> of March 2020 – 1</a:t>
            </a:r>
            <a:r>
              <a:rPr lang="en-NZ" b="1" baseline="30000" dirty="0"/>
              <a:t>st</a:t>
            </a:r>
            <a:r>
              <a:rPr lang="en-NZ" b="1" dirty="0"/>
              <a:t> of May 2020</a:t>
            </a:r>
            <a:r>
              <a:rPr lang="en-NZ" dirty="0"/>
              <a:t> Site inspections for nominated cities</a:t>
            </a:r>
          </a:p>
          <a:p>
            <a:r>
              <a:rPr lang="en-NZ" b="1" dirty="0"/>
              <a:t>7</a:t>
            </a:r>
            <a:r>
              <a:rPr lang="en-NZ" b="1" baseline="30000" dirty="0"/>
              <a:t>th</a:t>
            </a:r>
            <a:r>
              <a:rPr lang="en-NZ" b="1" dirty="0"/>
              <a:t> of May 2020</a:t>
            </a:r>
            <a:r>
              <a:rPr lang="en-NZ" dirty="0"/>
              <a:t>  Secretariat officially inform the inspected cities if they satisfy the required items and provide the guide for the voting day</a:t>
            </a:r>
          </a:p>
          <a:p>
            <a:r>
              <a:rPr lang="en-NZ" b="1" dirty="0"/>
              <a:t>15</a:t>
            </a:r>
            <a:r>
              <a:rPr lang="en-NZ" b="1" baseline="30000" dirty="0"/>
              <a:t>th</a:t>
            </a:r>
            <a:r>
              <a:rPr lang="en-NZ" b="1" dirty="0"/>
              <a:t> of September 2020 </a:t>
            </a:r>
            <a:r>
              <a:rPr lang="en-NZ" dirty="0"/>
              <a:t> Deadline for Cities to submit to the Secretariat up to 10 Pages pdf document as introduction to the city</a:t>
            </a:r>
          </a:p>
          <a:p>
            <a:r>
              <a:rPr lang="en-NZ" b="1" dirty="0"/>
              <a:t>3</a:t>
            </a:r>
            <a:r>
              <a:rPr lang="en-NZ" b="1" baseline="30000" dirty="0"/>
              <a:t>rd</a:t>
            </a:r>
            <a:r>
              <a:rPr lang="en-NZ" b="1" dirty="0"/>
              <a:t> of October 2020 </a:t>
            </a:r>
            <a:r>
              <a:rPr lang="en-NZ" dirty="0"/>
              <a:t> Voting day</a:t>
            </a:r>
          </a:p>
          <a:p>
            <a:r>
              <a:rPr lang="en-NZ" dirty="0"/>
              <a:t>	10 Minutes presentation for each city</a:t>
            </a:r>
          </a:p>
          <a:p>
            <a:r>
              <a:rPr lang="en-NZ" dirty="0"/>
              <a:t>	32 Sub Items to be presented in 60 seconds/Sub Item/city </a:t>
            </a:r>
          </a:p>
          <a:p>
            <a:r>
              <a:rPr lang="en-NZ" dirty="0"/>
              <a:t>	Winning city announced</a:t>
            </a:r>
          </a:p>
          <a:p>
            <a:r>
              <a:rPr lang="en-NZ" dirty="0"/>
              <a:t>	Winning city signing the initial agreement with ITS AP Secretary General (photos)</a:t>
            </a:r>
          </a:p>
          <a:p>
            <a:r>
              <a:rPr lang="en-NZ" dirty="0"/>
              <a:t> </a:t>
            </a:r>
          </a:p>
          <a:p>
            <a:endParaRPr lang="en-NZ" dirty="0"/>
          </a:p>
          <a:p>
            <a:endParaRPr lang="en-NZ" dirty="0"/>
          </a:p>
          <a:p>
            <a:endParaRPr lang="en-NZ" dirty="0"/>
          </a:p>
          <a:p>
            <a:endParaRPr lang="en-NZ" dirty="0"/>
          </a:p>
        </p:txBody>
      </p:sp>
    </p:spTree>
    <p:extLst>
      <p:ext uri="{BB962C8B-B14F-4D97-AF65-F5344CB8AC3E}">
        <p14:creationId xmlns:p14="http://schemas.microsoft.com/office/powerpoint/2010/main" val="4115930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7" name="TextBox 6">
            <a:extLst>
              <a:ext uri="{FF2B5EF4-FFF2-40B4-BE49-F238E27FC236}">
                <a16:creationId xmlns:a16="http://schemas.microsoft.com/office/drawing/2014/main" id="{542F313A-4467-414D-942E-3B0E824B6FA7}"/>
              </a:ext>
            </a:extLst>
          </p:cNvPr>
          <p:cNvSpPr txBox="1"/>
          <p:nvPr/>
        </p:nvSpPr>
        <p:spPr>
          <a:xfrm>
            <a:off x="264168" y="690251"/>
            <a:ext cx="5077266" cy="461665"/>
          </a:xfrm>
          <a:prstGeom prst="rect">
            <a:avLst/>
          </a:prstGeom>
          <a:noFill/>
        </p:spPr>
        <p:txBody>
          <a:bodyPr wrap="square" rtlCol="0">
            <a:spAutoFit/>
          </a:bodyPr>
          <a:lstStyle/>
          <a:p>
            <a:r>
              <a:rPr lang="en-NZ" sz="2400" b="1" dirty="0"/>
              <a:t>Notes:</a:t>
            </a:r>
          </a:p>
        </p:txBody>
      </p:sp>
      <p:sp>
        <p:nvSpPr>
          <p:cNvPr id="2" name="TextBox 1">
            <a:extLst>
              <a:ext uri="{FF2B5EF4-FFF2-40B4-BE49-F238E27FC236}">
                <a16:creationId xmlns:a16="http://schemas.microsoft.com/office/drawing/2014/main" id="{BB111A7B-73E0-4673-BBF9-A66807A1EF42}"/>
              </a:ext>
            </a:extLst>
          </p:cNvPr>
          <p:cNvSpPr txBox="1"/>
          <p:nvPr/>
        </p:nvSpPr>
        <p:spPr>
          <a:xfrm>
            <a:off x="327102" y="1401337"/>
            <a:ext cx="10794381" cy="5355312"/>
          </a:xfrm>
          <a:prstGeom prst="rect">
            <a:avLst/>
          </a:prstGeom>
          <a:noFill/>
        </p:spPr>
        <p:txBody>
          <a:bodyPr wrap="square" rtlCol="0">
            <a:spAutoFit/>
          </a:bodyPr>
          <a:lstStyle/>
          <a:p>
            <a:r>
              <a:rPr lang="en-NZ" dirty="0"/>
              <a:t>1- Countries/Regions are expected to score each attribute in a reasonable manner in comparison with each city.</a:t>
            </a:r>
          </a:p>
          <a:p>
            <a:r>
              <a:rPr lang="en-NZ" dirty="0"/>
              <a:t>2- The winning city will be the one that achieve the highest score.</a:t>
            </a:r>
          </a:p>
          <a:p>
            <a:r>
              <a:rPr lang="en-NZ" dirty="0"/>
              <a:t>3- The Final score for each city will be at the bottom right corner of the data entry table</a:t>
            </a:r>
          </a:p>
          <a:p>
            <a:r>
              <a:rPr lang="en-NZ" dirty="0"/>
              <a:t>4- The lowest possible score is 352 (32 (Sub Item) X 11(Country/Region) X 1 (Minimum score)</a:t>
            </a:r>
          </a:p>
          <a:p>
            <a:r>
              <a:rPr lang="en-NZ" dirty="0"/>
              <a:t>5- The highest possible score is 1760 (32 (Sub Item) X 11(Country/Region) X 5 (Maximum score)</a:t>
            </a:r>
          </a:p>
          <a:p>
            <a:r>
              <a:rPr lang="en-NZ" dirty="0"/>
              <a:t>6- If two cities shared the top position. Then the result will be taken from the country/region totals as a single vote and the winner will be the one with the simple majority. In this case only the top two cities will be taken as a vote. If the country/region’s vote was equal for the two top cities, then the city vote should be considered as ½ vote for each city as per example 2. </a:t>
            </a:r>
          </a:p>
          <a:p>
            <a:r>
              <a:rPr lang="en-NZ" dirty="0"/>
              <a:t>7- Each country/region is responsible of 1/11 of the score. And that is in line with the ITS AP MoU for one country/region, one vote.</a:t>
            </a:r>
          </a:p>
          <a:p>
            <a:r>
              <a:rPr lang="en-NZ" dirty="0"/>
              <a:t>8- The idea of average score has been dropped to keep the formulas from being complicated</a:t>
            </a:r>
          </a:p>
          <a:p>
            <a:r>
              <a:rPr lang="en-NZ" dirty="0"/>
              <a:t>9- The presentations and the scoring/voting are happening at the same session. This satisfy the comments and the instructions from the AP WCBOD</a:t>
            </a:r>
          </a:p>
          <a:p>
            <a:r>
              <a:rPr lang="en-NZ" dirty="0"/>
              <a:t>10- The sequence of 60 seconds presentations should alternate between candidate cities. For example, presenting for the first sub item should City A, City B then City C. Then presenting for the second sub item should be City B, City C then City A. Then C,A,B for the third sub item and so on.</a:t>
            </a:r>
          </a:p>
          <a:p>
            <a:endParaRPr lang="en-NZ" dirty="0"/>
          </a:p>
          <a:p>
            <a:endParaRPr lang="en-NZ" dirty="0"/>
          </a:p>
        </p:txBody>
      </p:sp>
    </p:spTree>
    <p:extLst>
      <p:ext uri="{BB962C8B-B14F-4D97-AF65-F5344CB8AC3E}">
        <p14:creationId xmlns:p14="http://schemas.microsoft.com/office/powerpoint/2010/main" val="37689998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7" name="TextBox 6">
            <a:extLst>
              <a:ext uri="{FF2B5EF4-FFF2-40B4-BE49-F238E27FC236}">
                <a16:creationId xmlns:a16="http://schemas.microsoft.com/office/drawing/2014/main" id="{542F313A-4467-414D-942E-3B0E824B6FA7}"/>
              </a:ext>
            </a:extLst>
          </p:cNvPr>
          <p:cNvSpPr txBox="1"/>
          <p:nvPr/>
        </p:nvSpPr>
        <p:spPr>
          <a:xfrm>
            <a:off x="271603" y="754566"/>
            <a:ext cx="6746818" cy="461665"/>
          </a:xfrm>
          <a:prstGeom prst="rect">
            <a:avLst/>
          </a:prstGeom>
          <a:noFill/>
        </p:spPr>
        <p:txBody>
          <a:bodyPr wrap="square" rtlCol="0">
            <a:spAutoFit/>
          </a:bodyPr>
          <a:lstStyle/>
          <a:p>
            <a:r>
              <a:rPr lang="en-NZ" sz="2400" b="1" dirty="0"/>
              <a:t>Recommendations Approved by the ITS APBOD:</a:t>
            </a:r>
          </a:p>
        </p:txBody>
      </p:sp>
      <p:sp>
        <p:nvSpPr>
          <p:cNvPr id="2" name="TextBox 1">
            <a:extLst>
              <a:ext uri="{FF2B5EF4-FFF2-40B4-BE49-F238E27FC236}">
                <a16:creationId xmlns:a16="http://schemas.microsoft.com/office/drawing/2014/main" id="{BB111A7B-73E0-4673-BBF9-A66807A1EF42}"/>
              </a:ext>
            </a:extLst>
          </p:cNvPr>
          <p:cNvSpPr txBox="1"/>
          <p:nvPr/>
        </p:nvSpPr>
        <p:spPr>
          <a:xfrm>
            <a:off x="327102" y="1401337"/>
            <a:ext cx="10794381" cy="1477328"/>
          </a:xfrm>
          <a:prstGeom prst="rect">
            <a:avLst/>
          </a:prstGeom>
          <a:noFill/>
        </p:spPr>
        <p:txBody>
          <a:bodyPr wrap="square" rtlCol="0">
            <a:spAutoFit/>
          </a:bodyPr>
          <a:lstStyle/>
          <a:p>
            <a:r>
              <a:rPr lang="en-NZ" dirty="0"/>
              <a:t>1- </a:t>
            </a:r>
            <a:r>
              <a:rPr lang="en-NZ"/>
              <a:t>The adoption of </a:t>
            </a:r>
            <a:r>
              <a:rPr lang="en-NZ" dirty="0"/>
              <a:t>the proposal</a:t>
            </a:r>
          </a:p>
          <a:p>
            <a:r>
              <a:rPr lang="en-NZ" dirty="0"/>
              <a:t>2- The PDSC to continue its work in:</a:t>
            </a:r>
          </a:p>
          <a:p>
            <a:r>
              <a:rPr lang="en-NZ" dirty="0"/>
              <a:t>	A- Policy Directions, Goals then Business Plan</a:t>
            </a:r>
          </a:p>
          <a:p>
            <a:r>
              <a:rPr lang="en-NZ" dirty="0"/>
              <a:t>	B- Tweak the Scoring process after having the first experience for World Congress city selection 2025</a:t>
            </a:r>
          </a:p>
          <a:p>
            <a:endParaRPr lang="en-NZ" dirty="0"/>
          </a:p>
        </p:txBody>
      </p:sp>
    </p:spTree>
    <p:extLst>
      <p:ext uri="{BB962C8B-B14F-4D97-AF65-F5344CB8AC3E}">
        <p14:creationId xmlns:p14="http://schemas.microsoft.com/office/powerpoint/2010/main" val="3015427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7" name="TextBox 6">
            <a:extLst>
              <a:ext uri="{FF2B5EF4-FFF2-40B4-BE49-F238E27FC236}">
                <a16:creationId xmlns:a16="http://schemas.microsoft.com/office/drawing/2014/main" id="{542F313A-4467-414D-942E-3B0E824B6FA7}"/>
              </a:ext>
            </a:extLst>
          </p:cNvPr>
          <p:cNvSpPr txBox="1"/>
          <p:nvPr/>
        </p:nvSpPr>
        <p:spPr>
          <a:xfrm>
            <a:off x="271603" y="754566"/>
            <a:ext cx="5077266" cy="461665"/>
          </a:xfrm>
          <a:prstGeom prst="rect">
            <a:avLst/>
          </a:prstGeom>
          <a:noFill/>
        </p:spPr>
        <p:txBody>
          <a:bodyPr wrap="square" rtlCol="0">
            <a:spAutoFit/>
          </a:bodyPr>
          <a:lstStyle/>
          <a:p>
            <a:r>
              <a:rPr lang="en-NZ" sz="2400" b="1" dirty="0"/>
              <a:t>Capacity Guidelines:</a:t>
            </a:r>
          </a:p>
        </p:txBody>
      </p:sp>
      <p:graphicFrame>
        <p:nvGraphicFramePr>
          <p:cNvPr id="6" name="表 4">
            <a:extLst>
              <a:ext uri="{FF2B5EF4-FFF2-40B4-BE49-F238E27FC236}">
                <a16:creationId xmlns:a16="http://schemas.microsoft.com/office/drawing/2014/main" id="{8F67DAAE-7EC8-4FCC-92CD-8D8743342E8C}"/>
              </a:ext>
            </a:extLst>
          </p:cNvPr>
          <p:cNvGraphicFramePr>
            <a:graphicFrameLocks noGrp="1"/>
          </p:cNvGraphicFramePr>
          <p:nvPr>
            <p:extLst>
              <p:ext uri="{D42A27DB-BD31-4B8C-83A1-F6EECF244321}">
                <p14:modId xmlns:p14="http://schemas.microsoft.com/office/powerpoint/2010/main" val="3928519743"/>
              </p:ext>
            </p:extLst>
          </p:nvPr>
        </p:nvGraphicFramePr>
        <p:xfrm>
          <a:off x="1110677" y="1342741"/>
          <a:ext cx="10081120" cy="4663440"/>
        </p:xfrm>
        <a:graphic>
          <a:graphicData uri="http://schemas.openxmlformats.org/drawingml/2006/table">
            <a:tbl>
              <a:tblPr firstRow="1" bandRow="1">
                <a:tableStyleId>{BDBED569-4797-4DF1-A0F4-6AAB3CD982D8}</a:tableStyleId>
              </a:tblPr>
              <a:tblGrid>
                <a:gridCol w="3027218">
                  <a:extLst>
                    <a:ext uri="{9D8B030D-6E8A-4147-A177-3AD203B41FA5}">
                      <a16:colId xmlns:a16="http://schemas.microsoft.com/office/drawing/2014/main" val="2070322535"/>
                    </a:ext>
                  </a:extLst>
                </a:gridCol>
                <a:gridCol w="7053902">
                  <a:extLst>
                    <a:ext uri="{9D8B030D-6E8A-4147-A177-3AD203B41FA5}">
                      <a16:colId xmlns:a16="http://schemas.microsoft.com/office/drawing/2014/main" val="3514774922"/>
                    </a:ext>
                  </a:extLst>
                </a:gridCol>
              </a:tblGrid>
              <a:tr h="370840">
                <a:tc>
                  <a:txBody>
                    <a:bodyPr/>
                    <a:lstStyle/>
                    <a:p>
                      <a:endParaRPr kumimoji="1" lang="en-US" altLang="ja-JP" sz="2400" b="0" dirty="0">
                        <a:solidFill>
                          <a:schemeClr val="tx2">
                            <a:lumMod val="75000"/>
                          </a:schemeClr>
                        </a:solidFill>
                        <a:latin typeface="Calibri" panose="020F0502020204030204" pitchFamily="34" charset="0"/>
                        <a:cs typeface="Calibri" panose="020F0502020204030204" pitchFamily="34" charset="0"/>
                      </a:endParaRPr>
                    </a:p>
                    <a:p>
                      <a:endParaRPr kumimoji="1" lang="en-US" altLang="ja-JP" sz="2400" b="0" dirty="0">
                        <a:solidFill>
                          <a:schemeClr val="tx2">
                            <a:lumMod val="75000"/>
                          </a:schemeClr>
                        </a:solidFill>
                        <a:latin typeface="Calibri" panose="020F0502020204030204" pitchFamily="34" charset="0"/>
                        <a:cs typeface="Calibri" panose="020F0502020204030204" pitchFamily="34" charset="0"/>
                      </a:endParaRPr>
                    </a:p>
                    <a:p>
                      <a:endParaRPr kumimoji="1" lang="en-US" altLang="ja-JP" sz="2400" b="0" dirty="0">
                        <a:solidFill>
                          <a:schemeClr val="tx2">
                            <a:lumMod val="75000"/>
                          </a:schemeClr>
                        </a:solidFill>
                        <a:latin typeface="Calibri" panose="020F0502020204030204" pitchFamily="34" charset="0"/>
                        <a:cs typeface="Calibri" panose="020F0502020204030204" pitchFamily="34" charset="0"/>
                      </a:endParaRPr>
                    </a:p>
                    <a:p>
                      <a:r>
                        <a:rPr kumimoji="1" lang="en-US" altLang="ja-JP" sz="2400" b="0" dirty="0">
                          <a:solidFill>
                            <a:schemeClr val="tx2">
                              <a:lumMod val="75000"/>
                            </a:schemeClr>
                          </a:solidFill>
                          <a:latin typeface="Calibri" panose="020F0502020204030204" pitchFamily="34" charset="0"/>
                          <a:cs typeface="Calibri" panose="020F0502020204030204" pitchFamily="34" charset="0"/>
                        </a:rPr>
                        <a:t>Conference</a:t>
                      </a:r>
                      <a:endParaRPr kumimoji="1" lang="ja-JP" altLang="en-US" sz="2400" b="0" dirty="0">
                        <a:solidFill>
                          <a:schemeClr val="tx2">
                            <a:lumMod val="75000"/>
                          </a:schemeClr>
                        </a:solidFill>
                        <a:latin typeface="Calibri" panose="020F0502020204030204" pitchFamily="34" charset="0"/>
                        <a:cs typeface="Calibri" panose="020F0502020204030204" pitchFamily="34" charset="0"/>
                      </a:endParaRPr>
                    </a:p>
                  </a:txBody>
                  <a:tcPr/>
                </a:tc>
                <a:tc>
                  <a:txBody>
                    <a:bodyPr/>
                    <a:lstStyle/>
                    <a:p>
                      <a:r>
                        <a:rPr kumimoji="1" lang="en-US" altLang="ja-JP" sz="2400" b="0" dirty="0">
                          <a:solidFill>
                            <a:schemeClr val="tx2">
                              <a:lumMod val="75000"/>
                            </a:schemeClr>
                          </a:solidFill>
                          <a:latin typeface="Calibri" panose="020F0502020204030204" pitchFamily="34" charset="0"/>
                          <a:cs typeface="Calibri" panose="020F0502020204030204" pitchFamily="34" charset="0"/>
                        </a:rPr>
                        <a:t>Opening Ceremony: approx. more than 2,500 people</a:t>
                      </a:r>
                    </a:p>
                    <a:p>
                      <a:r>
                        <a:rPr kumimoji="1" lang="en-US" altLang="ja-JP" sz="2400" b="0" dirty="0">
                          <a:solidFill>
                            <a:schemeClr val="tx2">
                              <a:lumMod val="75000"/>
                            </a:schemeClr>
                          </a:solidFill>
                          <a:latin typeface="Calibri" panose="020F0502020204030204" pitchFamily="34" charset="0"/>
                          <a:cs typeface="Calibri" panose="020F0502020204030204" pitchFamily="34" charset="0"/>
                        </a:rPr>
                        <a:t>PL: 250 people, 1 room, 1-3 sessions</a:t>
                      </a:r>
                    </a:p>
                    <a:p>
                      <a:r>
                        <a:rPr kumimoji="1" lang="en-US" altLang="ja-JP" sz="2400" b="0" dirty="0">
                          <a:solidFill>
                            <a:schemeClr val="tx2">
                              <a:lumMod val="75000"/>
                            </a:schemeClr>
                          </a:solidFill>
                          <a:latin typeface="Calibri" panose="020F0502020204030204" pitchFamily="34" charset="0"/>
                          <a:cs typeface="Calibri" panose="020F0502020204030204" pitchFamily="34" charset="0"/>
                        </a:rPr>
                        <a:t>ES: 200 people, 2 rooms, 12-16 sessions</a:t>
                      </a:r>
                    </a:p>
                    <a:p>
                      <a:r>
                        <a:rPr kumimoji="1" lang="en-US" altLang="ja-JP" sz="2400" b="0" dirty="0">
                          <a:solidFill>
                            <a:schemeClr val="tx2">
                              <a:lumMod val="75000"/>
                            </a:schemeClr>
                          </a:solidFill>
                          <a:latin typeface="Calibri" panose="020F0502020204030204" pitchFamily="34" charset="0"/>
                          <a:cs typeface="Calibri" panose="020F0502020204030204" pitchFamily="34" charset="0"/>
                        </a:rPr>
                        <a:t>SIS: 150 people, 5 rooms, 50-70 sessions</a:t>
                      </a:r>
                    </a:p>
                    <a:p>
                      <a:r>
                        <a:rPr kumimoji="1" lang="en-US" altLang="ja-JP" sz="2400" b="0" dirty="0">
                          <a:solidFill>
                            <a:schemeClr val="tx2">
                              <a:lumMod val="75000"/>
                            </a:schemeClr>
                          </a:solidFill>
                          <a:latin typeface="Calibri" panose="020F0502020204030204" pitchFamily="34" charset="0"/>
                          <a:cs typeface="Calibri" panose="020F0502020204030204" pitchFamily="34" charset="0"/>
                        </a:rPr>
                        <a:t>TS: 100 people, 15 rooms, 120-140 sessions</a:t>
                      </a:r>
                    </a:p>
                    <a:p>
                      <a:r>
                        <a:rPr kumimoji="1" lang="en-US" altLang="ja-JP" sz="2400" b="0" dirty="0">
                          <a:solidFill>
                            <a:schemeClr val="tx2">
                              <a:lumMod val="75000"/>
                            </a:schemeClr>
                          </a:solidFill>
                          <a:latin typeface="Calibri" panose="020F0502020204030204" pitchFamily="34" charset="0"/>
                          <a:cs typeface="Calibri" panose="020F0502020204030204" pitchFamily="34" charset="0"/>
                        </a:rPr>
                        <a:t>IS: 1 room, 6 sessions (20 posters/session) </a:t>
                      </a:r>
                    </a:p>
                    <a:p>
                      <a:r>
                        <a:rPr kumimoji="1" lang="en-US" altLang="ja-JP" sz="2400" b="0" dirty="0">
                          <a:solidFill>
                            <a:schemeClr val="tx2">
                              <a:lumMod val="75000"/>
                            </a:schemeClr>
                          </a:solidFill>
                          <a:latin typeface="Calibri" panose="020F0502020204030204" pitchFamily="34" charset="0"/>
                          <a:cs typeface="Calibri" panose="020F0502020204030204" pitchFamily="34" charset="0"/>
                        </a:rPr>
                        <a:t>Speaker Ready Room, Rooms for press,</a:t>
                      </a:r>
                    </a:p>
                    <a:p>
                      <a:r>
                        <a:rPr kumimoji="1" lang="en-US" altLang="ja-JP" sz="2400" b="0" dirty="0">
                          <a:solidFill>
                            <a:schemeClr val="tx2">
                              <a:lumMod val="75000"/>
                            </a:schemeClr>
                          </a:solidFill>
                          <a:latin typeface="Calibri" panose="020F0502020204030204" pitchFamily="34" charset="0"/>
                          <a:cs typeface="Calibri" panose="020F0502020204030204" pitchFamily="34" charset="0"/>
                        </a:rPr>
                        <a:t>ITS Organization (3 rooms), and others</a:t>
                      </a:r>
                      <a:endParaRPr kumimoji="1" lang="ja-JP" altLang="en-US" sz="2400" b="0" dirty="0">
                        <a:solidFill>
                          <a:schemeClr val="tx2">
                            <a:lumMod val="75000"/>
                          </a:schemeClr>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96225418"/>
                  </a:ext>
                </a:extLst>
              </a:tr>
              <a:tr h="370840">
                <a:tc>
                  <a:txBody>
                    <a:bodyPr/>
                    <a:lstStyle/>
                    <a:p>
                      <a:r>
                        <a:rPr kumimoji="1" lang="en-US" altLang="ja-JP" sz="2400" dirty="0">
                          <a:solidFill>
                            <a:schemeClr val="tx2">
                              <a:lumMod val="75000"/>
                            </a:schemeClr>
                          </a:solidFill>
                          <a:latin typeface="Calibri" panose="020F0502020204030204" pitchFamily="34" charset="0"/>
                          <a:cs typeface="Calibri" panose="020F0502020204030204" pitchFamily="34" charset="0"/>
                        </a:rPr>
                        <a:t>Exhibition</a:t>
                      </a:r>
                      <a:endParaRPr kumimoji="1" lang="ja-JP" altLang="en-US" sz="2400" dirty="0">
                        <a:solidFill>
                          <a:schemeClr val="tx2">
                            <a:lumMod val="75000"/>
                          </a:schemeClr>
                        </a:solidFill>
                        <a:latin typeface="Calibri" panose="020F0502020204030204" pitchFamily="34" charset="0"/>
                        <a:cs typeface="Calibri" panose="020F0502020204030204" pitchFamily="34" charset="0"/>
                      </a:endParaRPr>
                    </a:p>
                  </a:txBody>
                  <a:tcPr/>
                </a:tc>
                <a:tc>
                  <a:txBody>
                    <a:bodyPr/>
                    <a:lstStyle/>
                    <a:p>
                      <a:r>
                        <a:rPr kumimoji="1" lang="en-US" altLang="ja-JP" sz="2400" dirty="0">
                          <a:solidFill>
                            <a:schemeClr val="tx2">
                              <a:lumMod val="75000"/>
                            </a:schemeClr>
                          </a:solidFill>
                          <a:latin typeface="Calibri" panose="020F0502020204030204" pitchFamily="34" charset="0"/>
                          <a:cs typeface="Calibri" panose="020F0502020204030204" pitchFamily="34" charset="0"/>
                        </a:rPr>
                        <a:t>More than 20,000</a:t>
                      </a:r>
                      <a:r>
                        <a:rPr kumimoji="1" lang="ja-JP" altLang="en-US" sz="2400" dirty="0">
                          <a:solidFill>
                            <a:schemeClr val="tx2">
                              <a:lumMod val="75000"/>
                            </a:schemeClr>
                          </a:solidFill>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2020047638"/>
                  </a:ext>
                </a:extLst>
              </a:tr>
              <a:tr h="370840">
                <a:tc>
                  <a:txBody>
                    <a:bodyPr/>
                    <a:lstStyle/>
                    <a:p>
                      <a:r>
                        <a:rPr kumimoji="1" lang="en-US" altLang="ja-JP" sz="2400" dirty="0">
                          <a:solidFill>
                            <a:schemeClr val="tx2">
                              <a:lumMod val="75000"/>
                            </a:schemeClr>
                          </a:solidFill>
                          <a:latin typeface="Calibri" panose="020F0502020204030204" pitchFamily="34" charset="0"/>
                          <a:cs typeface="Calibri" panose="020F0502020204030204" pitchFamily="34" charset="0"/>
                        </a:rPr>
                        <a:t>Dinner</a:t>
                      </a:r>
                      <a:endParaRPr kumimoji="1" lang="ja-JP" altLang="en-US" sz="2400" dirty="0">
                        <a:solidFill>
                          <a:schemeClr val="tx2">
                            <a:lumMod val="75000"/>
                          </a:schemeClr>
                        </a:solidFill>
                        <a:latin typeface="Calibri" panose="020F0502020204030204" pitchFamily="34" charset="0"/>
                        <a:cs typeface="Calibri" panose="020F0502020204030204" pitchFamily="34" charset="0"/>
                      </a:endParaRPr>
                    </a:p>
                  </a:txBody>
                  <a:tcPr/>
                </a:tc>
                <a:tc>
                  <a:txBody>
                    <a:bodyPr/>
                    <a:lstStyle/>
                    <a:p>
                      <a:r>
                        <a:rPr kumimoji="1" lang="en-US" altLang="ja-JP" sz="2400" dirty="0">
                          <a:solidFill>
                            <a:schemeClr val="tx2">
                              <a:lumMod val="75000"/>
                            </a:schemeClr>
                          </a:solidFill>
                          <a:latin typeface="Calibri" panose="020F0502020204030204" pitchFamily="34" charset="0"/>
                          <a:cs typeface="Calibri" panose="020F0502020204030204" pitchFamily="34" charset="0"/>
                        </a:rPr>
                        <a:t>Gala</a:t>
                      </a:r>
                      <a:r>
                        <a:rPr kumimoji="1" lang="ja-JP" altLang="en-US" sz="2400" dirty="0">
                          <a:solidFill>
                            <a:schemeClr val="tx2">
                              <a:lumMod val="75000"/>
                            </a:schemeClr>
                          </a:solidFill>
                          <a:latin typeface="Calibri" panose="020F0502020204030204" pitchFamily="34" charset="0"/>
                          <a:cs typeface="Calibri" panose="020F0502020204030204" pitchFamily="34" charset="0"/>
                        </a:rPr>
                        <a:t> </a:t>
                      </a:r>
                      <a:r>
                        <a:rPr kumimoji="1" lang="en-US" altLang="ja-JP" sz="2400" dirty="0">
                          <a:solidFill>
                            <a:schemeClr val="tx2">
                              <a:lumMod val="75000"/>
                            </a:schemeClr>
                          </a:solidFill>
                          <a:latin typeface="Calibri" panose="020F0502020204030204" pitchFamily="34" charset="0"/>
                          <a:cs typeface="Calibri" panose="020F0502020204030204" pitchFamily="34" charset="0"/>
                        </a:rPr>
                        <a:t>Dinner: up to 1,200 people</a:t>
                      </a:r>
                      <a:r>
                        <a:rPr kumimoji="1" lang="ja-JP" altLang="en-US" sz="2400" dirty="0">
                          <a:solidFill>
                            <a:schemeClr val="tx2">
                              <a:lumMod val="75000"/>
                            </a:schemeClr>
                          </a:solidFill>
                          <a:latin typeface="Calibri" panose="020F0502020204030204" pitchFamily="34" charset="0"/>
                          <a:cs typeface="Calibri" panose="020F0502020204030204" pitchFamily="34" charset="0"/>
                        </a:rPr>
                        <a:t>　</a:t>
                      </a:r>
                      <a:endParaRPr kumimoji="1" lang="en-US" altLang="ja-JP" sz="2400" dirty="0">
                        <a:solidFill>
                          <a:schemeClr val="tx2">
                            <a:lumMod val="75000"/>
                          </a:schemeClr>
                        </a:solidFill>
                        <a:latin typeface="Calibri" panose="020F0502020204030204" pitchFamily="34" charset="0"/>
                        <a:cs typeface="Calibri" panose="020F0502020204030204" pitchFamily="34" charset="0"/>
                      </a:endParaRPr>
                    </a:p>
                    <a:p>
                      <a:r>
                        <a:rPr kumimoji="1" lang="en-US" altLang="ja-JP" sz="2400" dirty="0">
                          <a:solidFill>
                            <a:schemeClr val="tx2">
                              <a:lumMod val="75000"/>
                            </a:schemeClr>
                          </a:solidFill>
                          <a:latin typeface="Calibri" panose="020F0502020204030204" pitchFamily="34" charset="0"/>
                          <a:cs typeface="Calibri" panose="020F0502020204030204" pitchFamily="34" charset="0"/>
                        </a:rPr>
                        <a:t>VIP</a:t>
                      </a:r>
                      <a:r>
                        <a:rPr kumimoji="1" lang="ja-JP" altLang="en-US" sz="2400" dirty="0">
                          <a:solidFill>
                            <a:schemeClr val="tx2">
                              <a:lumMod val="75000"/>
                            </a:schemeClr>
                          </a:solidFill>
                          <a:latin typeface="Calibri" panose="020F0502020204030204" pitchFamily="34" charset="0"/>
                          <a:cs typeface="Calibri" panose="020F0502020204030204" pitchFamily="34" charset="0"/>
                        </a:rPr>
                        <a:t> </a:t>
                      </a:r>
                      <a:r>
                        <a:rPr kumimoji="1" lang="en-US" altLang="ja-JP" sz="2400" dirty="0">
                          <a:solidFill>
                            <a:schemeClr val="tx2">
                              <a:lumMod val="75000"/>
                            </a:schemeClr>
                          </a:solidFill>
                          <a:latin typeface="Calibri" panose="020F0502020204030204" pitchFamily="34" charset="0"/>
                          <a:cs typeface="Calibri" panose="020F0502020204030204" pitchFamily="34" charset="0"/>
                        </a:rPr>
                        <a:t>Dinner: at least 50 people from each region</a:t>
                      </a:r>
                    </a:p>
                    <a:p>
                      <a:r>
                        <a:rPr kumimoji="1" lang="en-US" altLang="ja-JP" sz="2400" dirty="0">
                          <a:solidFill>
                            <a:schemeClr val="tx2">
                              <a:lumMod val="75000"/>
                            </a:schemeClr>
                          </a:solidFill>
                          <a:latin typeface="Calibri" panose="020F0502020204030204" pitchFamily="34" charset="0"/>
                          <a:cs typeface="Calibri" panose="020F0502020204030204" pitchFamily="34" charset="0"/>
                        </a:rPr>
                        <a:t>(</a:t>
                      </a:r>
                      <a:r>
                        <a:rPr kumimoji="1" lang="en-US" altLang="ja-JP" sz="1800" dirty="0">
                          <a:solidFill>
                            <a:schemeClr val="tx2">
                              <a:lumMod val="75000"/>
                            </a:schemeClr>
                          </a:solidFill>
                          <a:latin typeface="Calibri" panose="020F0502020204030204" pitchFamily="34" charset="0"/>
                          <a:cs typeface="Calibri" panose="020F0502020204030204" pitchFamily="34" charset="0"/>
                        </a:rPr>
                        <a:t>source: The guideline and procedure of World Congress ITS)</a:t>
                      </a:r>
                      <a:endParaRPr kumimoji="1" lang="ja-JP" altLang="en-US" sz="1800" dirty="0">
                        <a:solidFill>
                          <a:schemeClr val="tx2">
                            <a:lumMod val="75000"/>
                          </a:schemeClr>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05288658"/>
                  </a:ext>
                </a:extLst>
              </a:tr>
            </a:tbl>
          </a:graphicData>
        </a:graphic>
      </p:graphicFrame>
    </p:spTree>
    <p:extLst>
      <p:ext uri="{BB962C8B-B14F-4D97-AF65-F5344CB8AC3E}">
        <p14:creationId xmlns:p14="http://schemas.microsoft.com/office/powerpoint/2010/main" val="2708872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7" name="TextBox 6">
            <a:extLst>
              <a:ext uri="{FF2B5EF4-FFF2-40B4-BE49-F238E27FC236}">
                <a16:creationId xmlns:a16="http://schemas.microsoft.com/office/drawing/2014/main" id="{542F313A-4467-414D-942E-3B0E824B6FA7}"/>
              </a:ext>
            </a:extLst>
          </p:cNvPr>
          <p:cNvSpPr txBox="1"/>
          <p:nvPr/>
        </p:nvSpPr>
        <p:spPr>
          <a:xfrm>
            <a:off x="3156051" y="2979275"/>
            <a:ext cx="5077266" cy="707886"/>
          </a:xfrm>
          <a:prstGeom prst="rect">
            <a:avLst/>
          </a:prstGeom>
          <a:noFill/>
        </p:spPr>
        <p:txBody>
          <a:bodyPr wrap="square" rtlCol="0">
            <a:spAutoFit/>
          </a:bodyPr>
          <a:lstStyle/>
          <a:p>
            <a:pPr algn="ctr"/>
            <a:r>
              <a:rPr lang="en-NZ" sz="4000" b="1" dirty="0"/>
              <a:t>Thank you</a:t>
            </a:r>
          </a:p>
        </p:txBody>
      </p:sp>
      <p:sp>
        <p:nvSpPr>
          <p:cNvPr id="2" name="TextBox 1">
            <a:extLst>
              <a:ext uri="{FF2B5EF4-FFF2-40B4-BE49-F238E27FC236}">
                <a16:creationId xmlns:a16="http://schemas.microsoft.com/office/drawing/2014/main" id="{BB111A7B-73E0-4673-BBF9-A66807A1EF42}"/>
              </a:ext>
            </a:extLst>
          </p:cNvPr>
          <p:cNvSpPr txBox="1"/>
          <p:nvPr/>
        </p:nvSpPr>
        <p:spPr>
          <a:xfrm>
            <a:off x="3156051" y="3737559"/>
            <a:ext cx="5077267" cy="923330"/>
          </a:xfrm>
          <a:prstGeom prst="rect">
            <a:avLst/>
          </a:prstGeom>
          <a:noFill/>
        </p:spPr>
        <p:txBody>
          <a:bodyPr wrap="square" rtlCol="0">
            <a:spAutoFit/>
          </a:bodyPr>
          <a:lstStyle/>
          <a:p>
            <a:pPr algn="ctr"/>
            <a:r>
              <a:rPr lang="en-NZ" dirty="0"/>
              <a:t>Mohammed Hikmet</a:t>
            </a:r>
          </a:p>
          <a:p>
            <a:pPr algn="ctr"/>
            <a:r>
              <a:rPr lang="en-NZ" dirty="0"/>
              <a:t>Chair – Policy Direction Sub Committee</a:t>
            </a:r>
          </a:p>
          <a:p>
            <a:endParaRPr lang="en-NZ" dirty="0"/>
          </a:p>
        </p:txBody>
      </p:sp>
      <p:sp>
        <p:nvSpPr>
          <p:cNvPr id="3" name="TextBox 2">
            <a:extLst>
              <a:ext uri="{FF2B5EF4-FFF2-40B4-BE49-F238E27FC236}">
                <a16:creationId xmlns:a16="http://schemas.microsoft.com/office/drawing/2014/main" id="{3710A647-9F2E-44C5-9BE7-EBB5DA746DAC}"/>
              </a:ext>
            </a:extLst>
          </p:cNvPr>
          <p:cNvSpPr txBox="1"/>
          <p:nvPr/>
        </p:nvSpPr>
        <p:spPr>
          <a:xfrm>
            <a:off x="2027792" y="993777"/>
            <a:ext cx="7333785" cy="1015663"/>
          </a:xfrm>
          <a:prstGeom prst="rect">
            <a:avLst/>
          </a:prstGeom>
          <a:noFill/>
        </p:spPr>
        <p:txBody>
          <a:bodyPr wrap="square" rtlCol="0">
            <a:spAutoFit/>
          </a:bodyPr>
          <a:lstStyle/>
          <a:p>
            <a:pPr algn="ctr"/>
            <a:r>
              <a:rPr lang="en-NZ" sz="2000" dirty="0"/>
              <a:t>This proposal would never reach this stage without the contribution, feedback and support you all provided to ensure this sub committee accomplish the task assigned to it by the ITS AP BOD </a:t>
            </a:r>
          </a:p>
        </p:txBody>
      </p:sp>
      <p:sp>
        <p:nvSpPr>
          <p:cNvPr id="4" name="TextBox 3">
            <a:extLst>
              <a:ext uri="{FF2B5EF4-FFF2-40B4-BE49-F238E27FC236}">
                <a16:creationId xmlns:a16="http://schemas.microsoft.com/office/drawing/2014/main" id="{84A3F558-D71C-4F4C-86AD-D5ED687A9CFD}"/>
              </a:ext>
            </a:extLst>
          </p:cNvPr>
          <p:cNvSpPr txBox="1"/>
          <p:nvPr/>
        </p:nvSpPr>
        <p:spPr>
          <a:xfrm>
            <a:off x="2905021" y="2171192"/>
            <a:ext cx="5579327" cy="646331"/>
          </a:xfrm>
          <a:prstGeom prst="rect">
            <a:avLst/>
          </a:prstGeom>
          <a:noFill/>
        </p:spPr>
        <p:txBody>
          <a:bodyPr wrap="square" rtlCol="0">
            <a:spAutoFit/>
          </a:bodyPr>
          <a:lstStyle/>
          <a:p>
            <a:pPr algn="ctr"/>
            <a:r>
              <a:rPr lang="en-NZ" dirty="0"/>
              <a:t>It was an honour to have the opportunity </a:t>
            </a:r>
            <a:br>
              <a:rPr lang="en-NZ" dirty="0"/>
            </a:br>
            <a:r>
              <a:rPr lang="en-NZ" dirty="0"/>
              <a:t>to work with you all </a:t>
            </a:r>
          </a:p>
        </p:txBody>
      </p:sp>
    </p:spTree>
    <p:extLst>
      <p:ext uri="{BB962C8B-B14F-4D97-AF65-F5344CB8AC3E}">
        <p14:creationId xmlns:p14="http://schemas.microsoft.com/office/powerpoint/2010/main" val="307074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43E9EC3D-9174-4F3E-903E-63CAD3B3671B}"/>
              </a:ext>
            </a:extLst>
          </p:cNvPr>
          <p:cNvSpPr txBox="1"/>
          <p:nvPr/>
        </p:nvSpPr>
        <p:spPr>
          <a:xfrm>
            <a:off x="-52773" y="14918"/>
            <a:ext cx="6666273" cy="523220"/>
          </a:xfrm>
          <a:prstGeom prst="rect">
            <a:avLst/>
          </a:prstGeom>
          <a:noFill/>
        </p:spPr>
        <p:txBody>
          <a:bodyPr wrap="square" rtlCol="0">
            <a:spAutoFit/>
          </a:bodyPr>
          <a:lstStyle/>
          <a:p>
            <a:pPr algn="ctr"/>
            <a:r>
              <a:rPr lang="en-NZ" sz="2800" dirty="0"/>
              <a:t>ITS AP BOD Policy Direction Sub-Committee</a:t>
            </a:r>
          </a:p>
        </p:txBody>
      </p:sp>
      <p:pic>
        <p:nvPicPr>
          <p:cNvPr id="12" name="Picture 11">
            <a:extLst>
              <a:ext uri="{FF2B5EF4-FFF2-40B4-BE49-F238E27FC236}">
                <a16:creationId xmlns:a16="http://schemas.microsoft.com/office/drawing/2014/main" id="{DEF9E07E-290D-4ACD-803F-B92DD0E7EDE1}"/>
              </a:ext>
            </a:extLst>
          </p:cNvPr>
          <p:cNvPicPr>
            <a:picLocks noChangeAspect="1"/>
          </p:cNvPicPr>
          <p:nvPr/>
        </p:nvPicPr>
        <p:blipFill>
          <a:blip r:embed="rId2"/>
          <a:stretch>
            <a:fillRect/>
          </a:stretch>
        </p:blipFill>
        <p:spPr>
          <a:xfrm>
            <a:off x="10303469" y="84986"/>
            <a:ext cx="1685249" cy="1334253"/>
          </a:xfrm>
          <a:prstGeom prst="rect">
            <a:avLst/>
          </a:prstGeom>
        </p:spPr>
      </p:pic>
      <p:graphicFrame>
        <p:nvGraphicFramePr>
          <p:cNvPr id="5" name="Table 4">
            <a:extLst>
              <a:ext uri="{FF2B5EF4-FFF2-40B4-BE49-F238E27FC236}">
                <a16:creationId xmlns:a16="http://schemas.microsoft.com/office/drawing/2014/main" id="{DE6339EF-B464-410D-A505-A7091DE33743}"/>
              </a:ext>
            </a:extLst>
          </p:cNvPr>
          <p:cNvGraphicFramePr>
            <a:graphicFrameLocks noGrp="1"/>
          </p:cNvGraphicFramePr>
          <p:nvPr>
            <p:extLst>
              <p:ext uri="{D42A27DB-BD31-4B8C-83A1-F6EECF244321}">
                <p14:modId xmlns:p14="http://schemas.microsoft.com/office/powerpoint/2010/main" val="1166239399"/>
              </p:ext>
            </p:extLst>
          </p:nvPr>
        </p:nvGraphicFramePr>
        <p:xfrm>
          <a:off x="1117092" y="1212661"/>
          <a:ext cx="8920978" cy="5406549"/>
        </p:xfrm>
        <a:graphic>
          <a:graphicData uri="http://schemas.openxmlformats.org/drawingml/2006/table">
            <a:tbl>
              <a:tblPr/>
              <a:tblGrid>
                <a:gridCol w="2340217">
                  <a:extLst>
                    <a:ext uri="{9D8B030D-6E8A-4147-A177-3AD203B41FA5}">
                      <a16:colId xmlns:a16="http://schemas.microsoft.com/office/drawing/2014/main" val="3191833337"/>
                    </a:ext>
                  </a:extLst>
                </a:gridCol>
                <a:gridCol w="2340217">
                  <a:extLst>
                    <a:ext uri="{9D8B030D-6E8A-4147-A177-3AD203B41FA5}">
                      <a16:colId xmlns:a16="http://schemas.microsoft.com/office/drawing/2014/main" val="1940180539"/>
                    </a:ext>
                  </a:extLst>
                </a:gridCol>
                <a:gridCol w="536666">
                  <a:extLst>
                    <a:ext uri="{9D8B030D-6E8A-4147-A177-3AD203B41FA5}">
                      <a16:colId xmlns:a16="http://schemas.microsoft.com/office/drawing/2014/main" val="875204604"/>
                    </a:ext>
                  </a:extLst>
                </a:gridCol>
                <a:gridCol w="448688">
                  <a:extLst>
                    <a:ext uri="{9D8B030D-6E8A-4147-A177-3AD203B41FA5}">
                      <a16:colId xmlns:a16="http://schemas.microsoft.com/office/drawing/2014/main" val="569189668"/>
                    </a:ext>
                  </a:extLst>
                </a:gridCol>
                <a:gridCol w="448688">
                  <a:extLst>
                    <a:ext uri="{9D8B030D-6E8A-4147-A177-3AD203B41FA5}">
                      <a16:colId xmlns:a16="http://schemas.microsoft.com/office/drawing/2014/main" val="1715225982"/>
                    </a:ext>
                  </a:extLst>
                </a:gridCol>
                <a:gridCol w="448688">
                  <a:extLst>
                    <a:ext uri="{9D8B030D-6E8A-4147-A177-3AD203B41FA5}">
                      <a16:colId xmlns:a16="http://schemas.microsoft.com/office/drawing/2014/main" val="2462849489"/>
                    </a:ext>
                  </a:extLst>
                </a:gridCol>
                <a:gridCol w="466284">
                  <a:extLst>
                    <a:ext uri="{9D8B030D-6E8A-4147-A177-3AD203B41FA5}">
                      <a16:colId xmlns:a16="http://schemas.microsoft.com/office/drawing/2014/main" val="676366305"/>
                    </a:ext>
                  </a:extLst>
                </a:gridCol>
                <a:gridCol w="448688">
                  <a:extLst>
                    <a:ext uri="{9D8B030D-6E8A-4147-A177-3AD203B41FA5}">
                      <a16:colId xmlns:a16="http://schemas.microsoft.com/office/drawing/2014/main" val="1586507621"/>
                    </a:ext>
                  </a:extLst>
                </a:gridCol>
                <a:gridCol w="448688">
                  <a:extLst>
                    <a:ext uri="{9D8B030D-6E8A-4147-A177-3AD203B41FA5}">
                      <a16:colId xmlns:a16="http://schemas.microsoft.com/office/drawing/2014/main" val="3414700916"/>
                    </a:ext>
                  </a:extLst>
                </a:gridCol>
                <a:gridCol w="545466">
                  <a:extLst>
                    <a:ext uri="{9D8B030D-6E8A-4147-A177-3AD203B41FA5}">
                      <a16:colId xmlns:a16="http://schemas.microsoft.com/office/drawing/2014/main" val="3674766090"/>
                    </a:ext>
                  </a:extLst>
                </a:gridCol>
                <a:gridCol w="448688">
                  <a:extLst>
                    <a:ext uri="{9D8B030D-6E8A-4147-A177-3AD203B41FA5}">
                      <a16:colId xmlns:a16="http://schemas.microsoft.com/office/drawing/2014/main" val="3564399179"/>
                    </a:ext>
                  </a:extLst>
                </a:gridCol>
              </a:tblGrid>
              <a:tr h="194469">
                <a:tc>
                  <a:txBody>
                    <a:bodyPr/>
                    <a:lstStyle/>
                    <a:p>
                      <a:pPr algn="l" fontAlgn="b"/>
                      <a:endParaRPr lang="en-NZ" sz="8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NZ" sz="8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FFFFF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NZ" sz="800" b="0" i="0" u="none" strike="noStrike">
                          <a:solidFill>
                            <a:srgbClr val="FFFFFF"/>
                          </a:solidFill>
                          <a:effectLst/>
                          <a:latin typeface="Calibri" panose="020F0502020204030204" pitchFamily="34" charset="0"/>
                        </a:rPr>
                        <a:t>Malaysia</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ctr" fontAlgn="ctr"/>
                      <a:r>
                        <a:rPr lang="en-NZ" sz="800" b="0" i="0" u="none" strike="noStrike">
                          <a:solidFill>
                            <a:srgbClr val="FFFFFF"/>
                          </a:solidFill>
                          <a:effectLst/>
                          <a:latin typeface="Calibri" panose="020F0502020204030204" pitchFamily="34" charset="0"/>
                        </a:rPr>
                        <a:t>Australia</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ctr" fontAlgn="ctr"/>
                      <a:r>
                        <a:rPr lang="en-NZ" sz="800" b="0" i="0" u="none" strike="noStrike">
                          <a:solidFill>
                            <a:srgbClr val="FFFFFF"/>
                          </a:solidFill>
                          <a:effectLst/>
                          <a:latin typeface="Calibri" panose="020F0502020204030204" pitchFamily="34" charset="0"/>
                        </a:rPr>
                        <a:t>Singapore</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ctr" fontAlgn="ctr"/>
                      <a:r>
                        <a:rPr lang="en-NZ" sz="800" b="0" i="0" u="none" strike="noStrike">
                          <a:solidFill>
                            <a:srgbClr val="FFFFFF"/>
                          </a:solidFill>
                          <a:effectLst/>
                          <a:latin typeface="Calibri" panose="020F0502020204030204" pitchFamily="34" charset="0"/>
                        </a:rPr>
                        <a:t>China</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ctr" fontAlgn="ctr"/>
                      <a:r>
                        <a:rPr lang="en-NZ" sz="800" b="0" i="0" u="none" strike="noStrike">
                          <a:solidFill>
                            <a:srgbClr val="FFFFFF"/>
                          </a:solidFill>
                          <a:effectLst/>
                          <a:latin typeface="Calibri" panose="020F0502020204030204" pitchFamily="34" charset="0"/>
                        </a:rPr>
                        <a:t>Hong Kong</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ctr" fontAlgn="ctr"/>
                      <a:r>
                        <a:rPr lang="en-NZ" sz="800" b="0" i="0" u="none" strike="noStrike">
                          <a:solidFill>
                            <a:srgbClr val="FFFFFF"/>
                          </a:solidFill>
                          <a:effectLst/>
                          <a:latin typeface="Calibri" panose="020F0502020204030204" pitchFamily="34" charset="0"/>
                        </a:rPr>
                        <a:t>Japan</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ctr" fontAlgn="ctr"/>
                      <a:r>
                        <a:rPr lang="en-NZ" sz="800" b="0" i="0" u="none" strike="noStrike">
                          <a:solidFill>
                            <a:srgbClr val="FFFFFF"/>
                          </a:solidFill>
                          <a:effectLst/>
                          <a:latin typeface="Calibri" panose="020F0502020204030204" pitchFamily="34" charset="0"/>
                        </a:rPr>
                        <a:t>Korea</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ctr" fontAlgn="ctr"/>
                      <a:r>
                        <a:rPr lang="en-NZ" sz="800" b="0" i="0" u="none" strike="noStrike">
                          <a:solidFill>
                            <a:srgbClr val="FFFFFF"/>
                          </a:solidFill>
                          <a:effectLst/>
                          <a:latin typeface="Calibri" panose="020F0502020204030204" pitchFamily="34" charset="0"/>
                        </a:rPr>
                        <a:t>New Zealand</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ctr" fontAlgn="ctr"/>
                      <a:r>
                        <a:rPr lang="en-NZ" sz="800" b="0" i="0" u="none" strike="noStrike">
                          <a:solidFill>
                            <a:srgbClr val="FFFFFF"/>
                          </a:solidFill>
                          <a:effectLst/>
                          <a:latin typeface="Calibri" panose="020F0502020204030204" pitchFamily="34" charset="0"/>
                        </a:rPr>
                        <a:t>Taiwan</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extLst>
                  <a:ext uri="{0D108BD9-81ED-4DB2-BD59-A6C34878D82A}">
                    <a16:rowId xmlns:a16="http://schemas.microsoft.com/office/drawing/2014/main" val="2809037133"/>
                  </a:ext>
                </a:extLst>
              </a:tr>
              <a:tr h="129644">
                <a:tc rowSpan="7">
                  <a:txBody>
                    <a:bodyPr/>
                    <a:lstStyle/>
                    <a:p>
                      <a:pPr algn="ctr" fontAlgn="ctr"/>
                      <a:r>
                        <a:rPr lang="en-NZ" sz="1100" b="1" i="0" u="none" strike="noStrike" dirty="0">
                          <a:solidFill>
                            <a:srgbClr val="000000"/>
                          </a:solidFill>
                          <a:effectLst/>
                          <a:latin typeface="Calibri" panose="020F0502020204030204" pitchFamily="34" charset="0"/>
                        </a:rPr>
                        <a:t>Venue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l" fontAlgn="t"/>
                      <a:r>
                        <a:rPr lang="en-NZ" sz="900" b="0" i="0" u="none" strike="noStrike" dirty="0">
                          <a:solidFill>
                            <a:srgbClr val="000000"/>
                          </a:solidFill>
                          <a:effectLst/>
                          <a:latin typeface="Calibri" panose="020F0502020204030204" pitchFamily="34" charset="0"/>
                        </a:rPr>
                        <a:t>Conference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4024083438"/>
                  </a:ext>
                </a:extLst>
              </a:tr>
              <a:tr h="129644">
                <a:tc vMerge="1">
                  <a:txBody>
                    <a:bodyPr/>
                    <a:lstStyle/>
                    <a:p>
                      <a:endParaRPr lang="en-NZ"/>
                    </a:p>
                  </a:txBody>
                  <a:tcPr/>
                </a:tc>
                <a:tc>
                  <a:txBody>
                    <a:bodyPr/>
                    <a:lstStyle/>
                    <a:p>
                      <a:pPr algn="l" fontAlgn="t"/>
                      <a:r>
                        <a:rPr lang="en-NZ" sz="900" b="0" i="0" u="none" strike="noStrike" dirty="0">
                          <a:solidFill>
                            <a:srgbClr val="000000"/>
                          </a:solidFill>
                          <a:effectLst/>
                          <a:latin typeface="Calibri" panose="020F0502020204030204" pitchFamily="34" charset="0"/>
                        </a:rPr>
                        <a:t>Transport From / To</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1721104075"/>
                  </a:ext>
                </a:extLst>
              </a:tr>
              <a:tr h="129644">
                <a:tc vMerge="1">
                  <a:txBody>
                    <a:bodyPr/>
                    <a:lstStyle/>
                    <a:p>
                      <a:endParaRPr lang="en-NZ"/>
                    </a:p>
                  </a:txBody>
                  <a:tcPr/>
                </a:tc>
                <a:tc>
                  <a:txBody>
                    <a:bodyPr/>
                    <a:lstStyle/>
                    <a:p>
                      <a:pPr algn="l" fontAlgn="t"/>
                      <a:r>
                        <a:rPr lang="en-NZ" sz="900" b="0" i="0" u="none" strike="noStrike" dirty="0">
                          <a:solidFill>
                            <a:srgbClr val="000000"/>
                          </a:solidFill>
                          <a:effectLst/>
                          <a:latin typeface="Calibri" panose="020F0502020204030204" pitchFamily="34" charset="0"/>
                        </a:rPr>
                        <a:t>Exhibition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NZ" sz="800" b="0" i="0" u="none" strike="noStrike" dirty="0">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dirty="0">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dirty="0">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dirty="0">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dirty="0">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dirty="0">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dirty="0">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dirty="0">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2204303564"/>
                  </a:ext>
                </a:extLst>
              </a:tr>
              <a:tr h="129644">
                <a:tc vMerge="1">
                  <a:txBody>
                    <a:bodyPr/>
                    <a:lstStyle/>
                    <a:p>
                      <a:endParaRPr lang="en-NZ"/>
                    </a:p>
                  </a:txBody>
                  <a:tcPr/>
                </a:tc>
                <a:tc>
                  <a:txBody>
                    <a:bodyPr/>
                    <a:lstStyle/>
                    <a:p>
                      <a:pPr algn="l" fontAlgn="t"/>
                      <a:r>
                        <a:rPr lang="en-NZ" sz="900" b="0" i="0" u="none" strike="noStrike" dirty="0">
                          <a:solidFill>
                            <a:srgbClr val="000000"/>
                          </a:solidFill>
                          <a:effectLst/>
                          <a:latin typeface="Calibri" panose="020F0502020204030204" pitchFamily="34" charset="0"/>
                        </a:rPr>
                        <a:t>Demonstrations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dirty="0">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1639724561"/>
                  </a:ext>
                </a:extLst>
              </a:tr>
              <a:tr h="129644">
                <a:tc vMerge="1">
                  <a:txBody>
                    <a:bodyPr/>
                    <a:lstStyle/>
                    <a:p>
                      <a:endParaRPr lang="en-NZ"/>
                    </a:p>
                  </a:txBody>
                  <a:tcPr/>
                </a:tc>
                <a:tc>
                  <a:txBody>
                    <a:bodyPr/>
                    <a:lstStyle/>
                    <a:p>
                      <a:pPr algn="l" fontAlgn="t"/>
                      <a:r>
                        <a:rPr lang="en-NZ" sz="900" b="0" i="0" u="none" strike="noStrike" dirty="0">
                          <a:solidFill>
                            <a:srgbClr val="000000"/>
                          </a:solidFill>
                          <a:effectLst/>
                          <a:latin typeface="Calibri" panose="020F0502020204030204" pitchFamily="34" charset="0"/>
                        </a:rPr>
                        <a:t>Proximity to each other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20634123"/>
                  </a:ext>
                </a:extLst>
              </a:tr>
              <a:tr h="129644">
                <a:tc vMerge="1">
                  <a:txBody>
                    <a:bodyPr/>
                    <a:lstStyle/>
                    <a:p>
                      <a:endParaRPr lang="en-NZ"/>
                    </a:p>
                  </a:txBody>
                  <a:tcPr/>
                </a:tc>
                <a:tc>
                  <a:txBody>
                    <a:bodyPr/>
                    <a:lstStyle/>
                    <a:p>
                      <a:pPr algn="l" fontAlgn="t"/>
                      <a:r>
                        <a:rPr lang="en-NZ" sz="900" b="0" i="0" u="none" strike="noStrike" dirty="0">
                          <a:solidFill>
                            <a:srgbClr val="000000"/>
                          </a:solidFill>
                          <a:effectLst/>
                          <a:latin typeface="Calibri" panose="020F0502020204030204" pitchFamily="34" charset="0"/>
                        </a:rPr>
                        <a:t>Facilities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3209453492"/>
                  </a:ext>
                </a:extLst>
              </a:tr>
              <a:tr h="129644">
                <a:tc vMerge="1">
                  <a:txBody>
                    <a:bodyPr/>
                    <a:lstStyle/>
                    <a:p>
                      <a:endParaRPr lang="en-NZ"/>
                    </a:p>
                  </a:txBody>
                  <a:tcPr/>
                </a:tc>
                <a:tc>
                  <a:txBody>
                    <a:bodyPr/>
                    <a:lstStyle/>
                    <a:p>
                      <a:pPr algn="l" fontAlgn="t"/>
                      <a:r>
                        <a:rPr lang="en-NZ" sz="900" b="0" i="0" u="none" strike="noStrike" dirty="0">
                          <a:solidFill>
                            <a:srgbClr val="000000"/>
                          </a:solidFill>
                          <a:effectLst/>
                          <a:latin typeface="Calibri" panose="020F0502020204030204" pitchFamily="34" charset="0"/>
                        </a:rPr>
                        <a:t>Capacity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3248212961"/>
                  </a:ext>
                </a:extLst>
              </a:tr>
              <a:tr h="129644">
                <a:tc rowSpan="9">
                  <a:txBody>
                    <a:bodyPr/>
                    <a:lstStyle/>
                    <a:p>
                      <a:pPr algn="ctr" fontAlgn="ctr"/>
                      <a:r>
                        <a:rPr lang="en-NZ" sz="1100" b="1" i="0" u="none" strike="noStrike" dirty="0">
                          <a:solidFill>
                            <a:srgbClr val="000000"/>
                          </a:solidFill>
                          <a:effectLst/>
                          <a:latin typeface="Calibri" panose="020F0502020204030204" pitchFamily="34" charset="0"/>
                        </a:rPr>
                        <a:t>Proposal</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gn="l" fontAlgn="t"/>
                      <a:r>
                        <a:rPr lang="en-NZ" sz="900" b="0" i="0" u="none" strike="noStrike">
                          <a:solidFill>
                            <a:srgbClr val="000000"/>
                          </a:solidFill>
                          <a:effectLst/>
                          <a:latin typeface="Calibri" panose="020F0502020204030204" pitchFamily="34" charset="0"/>
                        </a:rPr>
                        <a:t>Innovation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943645126"/>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Vision for next four years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dirty="0">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688583537"/>
                  </a:ext>
                </a:extLst>
              </a:tr>
              <a:tr h="129644">
                <a:tc vMerge="1">
                  <a:txBody>
                    <a:bodyPr/>
                    <a:lstStyle/>
                    <a:p>
                      <a:endParaRPr lang="en-NZ"/>
                    </a:p>
                  </a:txBody>
                  <a:tcPr/>
                </a:tc>
                <a:tc>
                  <a:txBody>
                    <a:bodyPr/>
                    <a:lstStyle/>
                    <a:p>
                      <a:pPr algn="l" fontAlgn="t"/>
                      <a:r>
                        <a:rPr lang="en-NZ" sz="900" b="0" i="0" u="none" strike="noStrike" dirty="0">
                          <a:solidFill>
                            <a:srgbClr val="000000"/>
                          </a:solidFill>
                          <a:effectLst/>
                          <a:latin typeface="Calibri" panose="020F0502020204030204" pitchFamily="34" charset="0"/>
                        </a:rPr>
                        <a:t>Program</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589022121"/>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Student Program</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758153917"/>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Social Program</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084378747"/>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Partner Program</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303524638"/>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Showcase Technical Tours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870610713"/>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Organisation Structure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dirty="0">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84512323"/>
                  </a:ext>
                </a:extLst>
              </a:tr>
              <a:tr h="129644">
                <a:tc vMerge="1">
                  <a:txBody>
                    <a:bodyPr/>
                    <a:lstStyle/>
                    <a:p>
                      <a:endParaRPr lang="en-NZ"/>
                    </a:p>
                  </a:txBody>
                  <a:tcPr/>
                </a:tc>
                <a:tc>
                  <a:txBody>
                    <a:bodyPr/>
                    <a:lstStyle/>
                    <a:p>
                      <a:pPr algn="l" fontAlgn="t"/>
                      <a:r>
                        <a:rPr lang="en-NZ" sz="900" b="0" i="0" u="none" strike="noStrike" dirty="0">
                          <a:solidFill>
                            <a:srgbClr val="000000"/>
                          </a:solidFill>
                          <a:effectLst/>
                          <a:latin typeface="Calibri" panose="020F0502020204030204" pitchFamily="34" charset="0"/>
                        </a:rPr>
                        <a:t>Presentation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298985698"/>
                  </a:ext>
                </a:extLst>
              </a:tr>
              <a:tr h="129644">
                <a:tc rowSpan="5">
                  <a:txBody>
                    <a:bodyPr/>
                    <a:lstStyle/>
                    <a:p>
                      <a:pPr algn="ctr" fontAlgn="ctr"/>
                      <a:r>
                        <a:rPr lang="en-NZ" sz="1100" b="1" i="0" u="none" strike="noStrike" dirty="0">
                          <a:solidFill>
                            <a:srgbClr val="000000"/>
                          </a:solidFill>
                          <a:effectLst/>
                          <a:latin typeface="Calibri" panose="020F0502020204030204" pitchFamily="34" charset="0"/>
                        </a:rPr>
                        <a:t>Financials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algn="l" fontAlgn="t"/>
                      <a:r>
                        <a:rPr lang="en-NZ" sz="900" b="0" i="0" u="none" strike="noStrike" dirty="0">
                          <a:solidFill>
                            <a:srgbClr val="000000"/>
                          </a:solidFill>
                          <a:effectLst/>
                          <a:latin typeface="Calibri" panose="020F0502020204030204" pitchFamily="34" charset="0"/>
                        </a:rPr>
                        <a:t>Affordability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195083481"/>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Budget Plan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435269268"/>
                  </a:ext>
                </a:extLst>
              </a:tr>
              <a:tr h="129644">
                <a:tc vMerge="1">
                  <a:txBody>
                    <a:bodyPr/>
                    <a:lstStyle/>
                    <a:p>
                      <a:endParaRPr lang="en-NZ"/>
                    </a:p>
                  </a:txBody>
                  <a:tcPr/>
                </a:tc>
                <a:tc>
                  <a:txBody>
                    <a:bodyPr/>
                    <a:lstStyle/>
                    <a:p>
                      <a:pPr algn="l" fontAlgn="t"/>
                      <a:r>
                        <a:rPr lang="en-NZ" sz="900" b="0" i="0" u="none" strike="noStrike" dirty="0">
                          <a:solidFill>
                            <a:srgbClr val="000000"/>
                          </a:solidFill>
                          <a:effectLst/>
                          <a:latin typeface="Calibri" panose="020F0502020204030204" pitchFamily="34" charset="0"/>
                        </a:rPr>
                        <a:t>Committed Sponsorship</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866413588"/>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Government Backing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1416373486"/>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Private Sector and Industry Support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2081924881"/>
                  </a:ext>
                </a:extLst>
              </a:tr>
              <a:tr h="129644">
                <a:tc rowSpan="3">
                  <a:txBody>
                    <a:bodyPr/>
                    <a:lstStyle/>
                    <a:p>
                      <a:pPr algn="ctr" fontAlgn="ctr"/>
                      <a:r>
                        <a:rPr lang="en-NZ" sz="1100" b="1" i="0" u="none" strike="noStrike" dirty="0">
                          <a:solidFill>
                            <a:srgbClr val="000000"/>
                          </a:solidFill>
                          <a:effectLst/>
                          <a:latin typeface="Calibri" panose="020F0502020204030204" pitchFamily="34" charset="0"/>
                        </a:rPr>
                        <a:t>Benefits to ITS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l" fontAlgn="t"/>
                      <a:r>
                        <a:rPr lang="en-NZ" sz="900" b="0" i="0" u="none" strike="noStrike">
                          <a:solidFill>
                            <a:srgbClr val="000000"/>
                          </a:solidFill>
                          <a:effectLst/>
                          <a:latin typeface="Calibri" panose="020F0502020204030204" pitchFamily="34" charset="0"/>
                        </a:rPr>
                        <a:t>ITS AP Members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83881630"/>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ITS AP</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969829063"/>
                  </a:ext>
                </a:extLst>
              </a:tr>
              <a:tr h="129644">
                <a:tc vMerge="1">
                  <a:txBody>
                    <a:bodyPr/>
                    <a:lstStyle/>
                    <a:p>
                      <a:endParaRPr lang="en-NZ"/>
                    </a:p>
                  </a:txBody>
                  <a:tcPr/>
                </a:tc>
                <a:tc>
                  <a:txBody>
                    <a:bodyPr/>
                    <a:lstStyle/>
                    <a:p>
                      <a:pPr algn="l" fontAlgn="t"/>
                      <a:r>
                        <a:rPr lang="en-NZ" sz="900" b="0" i="0" u="none" strike="noStrike" dirty="0">
                          <a:solidFill>
                            <a:srgbClr val="000000"/>
                          </a:solidFill>
                          <a:effectLst/>
                          <a:latin typeface="Calibri" panose="020F0502020204030204" pitchFamily="34" charset="0"/>
                        </a:rPr>
                        <a:t>ITS World Congress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442668544"/>
                  </a:ext>
                </a:extLst>
              </a:tr>
              <a:tr h="129644">
                <a:tc rowSpan="7">
                  <a:txBody>
                    <a:bodyPr/>
                    <a:lstStyle/>
                    <a:p>
                      <a:pPr algn="ctr" fontAlgn="ctr"/>
                      <a:r>
                        <a:rPr lang="en-NZ" sz="1100" b="1" i="0" u="none" strike="noStrike" dirty="0">
                          <a:solidFill>
                            <a:srgbClr val="000000"/>
                          </a:solidFill>
                          <a:effectLst/>
                          <a:latin typeface="Calibri" panose="020F0502020204030204" pitchFamily="34" charset="0"/>
                        </a:rPr>
                        <a:t>City</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C9C9"/>
                    </a:solidFill>
                  </a:tcPr>
                </a:tc>
                <a:tc>
                  <a:txBody>
                    <a:bodyPr/>
                    <a:lstStyle/>
                    <a:p>
                      <a:pPr algn="l" fontAlgn="t"/>
                      <a:r>
                        <a:rPr lang="en-NZ" sz="900" b="0" i="0" u="none" strike="noStrike" dirty="0">
                          <a:solidFill>
                            <a:srgbClr val="000000"/>
                          </a:solidFill>
                          <a:effectLst/>
                          <a:latin typeface="Calibri" panose="020F0502020204030204" pitchFamily="34" charset="0"/>
                        </a:rPr>
                        <a:t>Transport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868418728"/>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Accommodation - Affordability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dirty="0">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dirty="0">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965468039"/>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Accommodation - Availability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2052655302"/>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Weather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200926657"/>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Safety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dirty="0">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211262630"/>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Accessibility from the World</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452154893"/>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ITS Development / Deployment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592512788"/>
                  </a:ext>
                </a:extLst>
              </a:tr>
              <a:tr h="129644">
                <a:tc rowSpan="7">
                  <a:txBody>
                    <a:bodyPr/>
                    <a:lstStyle/>
                    <a:p>
                      <a:pPr algn="ctr" fontAlgn="ctr"/>
                      <a:r>
                        <a:rPr lang="en-NZ" sz="1100" b="0" i="0" u="none" strike="noStrike" dirty="0">
                          <a:solidFill>
                            <a:srgbClr val="000000"/>
                          </a:solidFill>
                          <a:effectLst/>
                          <a:latin typeface="Calibri" panose="020F0502020204030204" pitchFamily="34" charset="0"/>
                        </a:rPr>
                        <a:t>History</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497B0"/>
                    </a:solidFill>
                  </a:tcPr>
                </a:tc>
                <a:tc>
                  <a:txBody>
                    <a:bodyPr/>
                    <a:lstStyle/>
                    <a:p>
                      <a:pPr algn="l" fontAlgn="t"/>
                      <a:r>
                        <a:rPr lang="en-NZ" sz="900" b="0" i="0" u="none" strike="noStrike">
                          <a:solidFill>
                            <a:srgbClr val="000000"/>
                          </a:solidFill>
                          <a:effectLst/>
                          <a:latin typeface="Calibri" panose="020F0502020204030204" pitchFamily="34" charset="0"/>
                        </a:rPr>
                        <a:t>Prior Hosting of Similar Events (Ability)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4229193449"/>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Prior Hosting of ITS WC</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dirty="0">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dirty="0">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4210186531"/>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Prior Hosting of ITS AP Forum</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dirty="0">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dirty="0">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b"/>
                      <a:r>
                        <a:rPr lang="en-NZ" sz="800" b="0" i="0" u="none" strike="noStrike" dirty="0">
                          <a:solidFill>
                            <a:srgbClr val="000000"/>
                          </a:solidFill>
                          <a:effectLst/>
                          <a:latin typeface="Calibri" panose="020F0502020204030204" pitchFamily="34" charset="0"/>
                        </a:rPr>
                        <a:t>Required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3708563638"/>
                  </a:ext>
                </a:extLst>
              </a:tr>
              <a:tr h="129644">
                <a:tc vMerge="1">
                  <a:txBody>
                    <a:bodyPr/>
                    <a:lstStyle/>
                    <a:p>
                      <a:endParaRPr lang="en-NZ"/>
                    </a:p>
                  </a:txBody>
                  <a:tcPr/>
                </a:tc>
                <a:tc>
                  <a:txBody>
                    <a:bodyPr/>
                    <a:lstStyle/>
                    <a:p>
                      <a:pPr algn="l" fontAlgn="t"/>
                      <a:r>
                        <a:rPr lang="en-NZ" sz="900" b="0" i="0" u="none" strike="noStrike" dirty="0">
                          <a:solidFill>
                            <a:srgbClr val="000000"/>
                          </a:solidFill>
                          <a:effectLst/>
                          <a:latin typeface="Calibri" panose="020F0502020204030204" pitchFamily="34" charset="0"/>
                        </a:rPr>
                        <a:t>Year Joined ITS AP</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4110648975"/>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Delegation size to past ITS WC</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dirty="0">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262601494"/>
                  </a:ext>
                </a:extLst>
              </a:tr>
              <a:tr h="129644">
                <a:tc vMerge="1">
                  <a:txBody>
                    <a:bodyPr/>
                    <a:lstStyle/>
                    <a:p>
                      <a:endParaRPr lang="en-NZ"/>
                    </a:p>
                  </a:txBody>
                  <a:tcPr/>
                </a:tc>
                <a:tc>
                  <a:txBody>
                    <a:bodyPr/>
                    <a:lstStyle/>
                    <a:p>
                      <a:pPr algn="l" fontAlgn="t"/>
                      <a:r>
                        <a:rPr lang="en-NZ" sz="900" b="0" i="0" u="none" strike="noStrike">
                          <a:solidFill>
                            <a:srgbClr val="000000"/>
                          </a:solidFill>
                          <a:effectLst/>
                          <a:latin typeface="Calibri" panose="020F0502020204030204" pitchFamily="34" charset="0"/>
                        </a:rPr>
                        <a:t>Exhibition Size for Past ITS WC</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093523077"/>
                  </a:ext>
                </a:extLst>
              </a:tr>
              <a:tr h="129644">
                <a:tc vMerge="1">
                  <a:txBody>
                    <a:bodyPr/>
                    <a:lstStyle/>
                    <a:p>
                      <a:endParaRPr lang="en-NZ"/>
                    </a:p>
                  </a:txBody>
                  <a:tcPr/>
                </a:tc>
                <a:tc>
                  <a:txBody>
                    <a:bodyPr/>
                    <a:lstStyle/>
                    <a:p>
                      <a:pPr algn="l" fontAlgn="t"/>
                      <a:r>
                        <a:rPr lang="en-NZ" sz="900" b="0" i="0" u="none" strike="noStrike" dirty="0">
                          <a:solidFill>
                            <a:srgbClr val="000000"/>
                          </a:solidFill>
                          <a:effectLst/>
                          <a:latin typeface="Calibri" panose="020F0502020204030204" pitchFamily="34" charset="0"/>
                        </a:rPr>
                        <a:t>Number of Times hosted WC before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Scalable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NZ" sz="800" b="0" i="0" u="none" strike="noStrike" dirty="0">
                          <a:solidFill>
                            <a:srgbClr val="000000"/>
                          </a:solidFill>
                          <a:effectLst/>
                          <a:latin typeface="Calibri" panose="020F0502020204030204" pitchFamily="34" charset="0"/>
                        </a:rPr>
                        <a:t>Irrelevant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r>
                        <a:rPr lang="en-NZ" sz="800" b="0" i="0" u="none" strike="noStrike" dirty="0">
                          <a:solidFill>
                            <a:srgbClr val="000000"/>
                          </a:solidFill>
                          <a:effectLst/>
                          <a:latin typeface="Calibri" panose="020F0502020204030204" pitchFamily="34" charset="0"/>
                        </a:rPr>
                        <a:t>Scalable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082276187"/>
                  </a:ext>
                </a:extLst>
              </a:tr>
            </a:tbl>
          </a:graphicData>
        </a:graphic>
      </p:graphicFrame>
      <p:sp>
        <p:nvSpPr>
          <p:cNvPr id="6" name="TextBox 5">
            <a:extLst>
              <a:ext uri="{FF2B5EF4-FFF2-40B4-BE49-F238E27FC236}">
                <a16:creationId xmlns:a16="http://schemas.microsoft.com/office/drawing/2014/main" id="{FDAEA2E6-9375-422C-82CD-E771DDED0D5B}"/>
              </a:ext>
            </a:extLst>
          </p:cNvPr>
          <p:cNvSpPr txBox="1"/>
          <p:nvPr/>
        </p:nvSpPr>
        <p:spPr>
          <a:xfrm>
            <a:off x="352466" y="690733"/>
            <a:ext cx="5855793" cy="461665"/>
          </a:xfrm>
          <a:prstGeom prst="rect">
            <a:avLst/>
          </a:prstGeom>
          <a:noFill/>
        </p:spPr>
        <p:txBody>
          <a:bodyPr wrap="square" rtlCol="0">
            <a:spAutoFit/>
          </a:bodyPr>
          <a:lstStyle/>
          <a:p>
            <a:r>
              <a:rPr lang="en-NZ" sz="2400" b="1" dirty="0"/>
              <a:t>Feedback From ITS BOD Members</a:t>
            </a:r>
          </a:p>
        </p:txBody>
      </p:sp>
    </p:spTree>
    <p:extLst>
      <p:ext uri="{BB962C8B-B14F-4D97-AF65-F5344CB8AC3E}">
        <p14:creationId xmlns:p14="http://schemas.microsoft.com/office/powerpoint/2010/main" val="2936182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6" name="TextBox 5">
            <a:extLst>
              <a:ext uri="{FF2B5EF4-FFF2-40B4-BE49-F238E27FC236}">
                <a16:creationId xmlns:a16="http://schemas.microsoft.com/office/drawing/2014/main" id="{758CA657-775C-446B-8EB8-1E679472FCEF}"/>
              </a:ext>
            </a:extLst>
          </p:cNvPr>
          <p:cNvSpPr txBox="1"/>
          <p:nvPr/>
        </p:nvSpPr>
        <p:spPr>
          <a:xfrm>
            <a:off x="270690" y="557482"/>
            <a:ext cx="5855793" cy="461665"/>
          </a:xfrm>
          <a:prstGeom prst="rect">
            <a:avLst/>
          </a:prstGeom>
          <a:noFill/>
        </p:spPr>
        <p:txBody>
          <a:bodyPr wrap="square" rtlCol="0">
            <a:spAutoFit/>
          </a:bodyPr>
          <a:lstStyle/>
          <a:p>
            <a:r>
              <a:rPr lang="en-NZ" sz="2400" b="1" dirty="0"/>
              <a:t>Summary:</a:t>
            </a:r>
          </a:p>
        </p:txBody>
      </p:sp>
      <p:pic>
        <p:nvPicPr>
          <p:cNvPr id="5" name="Picture 4">
            <a:extLst>
              <a:ext uri="{FF2B5EF4-FFF2-40B4-BE49-F238E27FC236}">
                <a16:creationId xmlns:a16="http://schemas.microsoft.com/office/drawing/2014/main" id="{8754AD23-0CAB-47DA-B63A-F290B8E73847}"/>
              </a:ext>
            </a:extLst>
          </p:cNvPr>
          <p:cNvPicPr>
            <a:picLocks noChangeAspect="1"/>
          </p:cNvPicPr>
          <p:nvPr/>
        </p:nvPicPr>
        <p:blipFill>
          <a:blip r:embed="rId3"/>
          <a:stretch>
            <a:fillRect/>
          </a:stretch>
        </p:blipFill>
        <p:spPr>
          <a:xfrm>
            <a:off x="8852800" y="2616646"/>
            <a:ext cx="1383664" cy="1765186"/>
          </a:xfrm>
          <a:prstGeom prst="rect">
            <a:avLst/>
          </a:prstGeom>
        </p:spPr>
      </p:pic>
      <p:pic>
        <p:nvPicPr>
          <p:cNvPr id="7" name="Picture 6">
            <a:extLst>
              <a:ext uri="{FF2B5EF4-FFF2-40B4-BE49-F238E27FC236}">
                <a16:creationId xmlns:a16="http://schemas.microsoft.com/office/drawing/2014/main" id="{52067A47-B981-4787-8E48-8CC115514861}"/>
              </a:ext>
            </a:extLst>
          </p:cNvPr>
          <p:cNvPicPr>
            <a:picLocks noChangeAspect="1"/>
          </p:cNvPicPr>
          <p:nvPr/>
        </p:nvPicPr>
        <p:blipFill>
          <a:blip r:embed="rId4"/>
          <a:stretch>
            <a:fillRect/>
          </a:stretch>
        </p:blipFill>
        <p:spPr>
          <a:xfrm>
            <a:off x="915202" y="1082015"/>
            <a:ext cx="7599319" cy="5621482"/>
          </a:xfrm>
          <a:prstGeom prst="rect">
            <a:avLst/>
          </a:prstGeom>
        </p:spPr>
      </p:pic>
    </p:spTree>
    <p:extLst>
      <p:ext uri="{BB962C8B-B14F-4D97-AF65-F5344CB8AC3E}">
        <p14:creationId xmlns:p14="http://schemas.microsoft.com/office/powerpoint/2010/main" val="3230743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4" name="TextBox 3">
            <a:extLst>
              <a:ext uri="{FF2B5EF4-FFF2-40B4-BE49-F238E27FC236}">
                <a16:creationId xmlns:a16="http://schemas.microsoft.com/office/drawing/2014/main" id="{1CA7A8F4-DD29-41BD-A762-FD14F6E8F87E}"/>
              </a:ext>
            </a:extLst>
          </p:cNvPr>
          <p:cNvSpPr txBox="1"/>
          <p:nvPr/>
        </p:nvSpPr>
        <p:spPr>
          <a:xfrm>
            <a:off x="498764" y="906379"/>
            <a:ext cx="3452127" cy="369332"/>
          </a:xfrm>
          <a:prstGeom prst="rect">
            <a:avLst/>
          </a:prstGeom>
          <a:noFill/>
        </p:spPr>
        <p:txBody>
          <a:bodyPr wrap="square" rtlCol="0">
            <a:spAutoFit/>
          </a:bodyPr>
          <a:lstStyle/>
          <a:p>
            <a:r>
              <a:rPr lang="en-NZ" dirty="0"/>
              <a:t>Singapore, 20</a:t>
            </a:r>
            <a:r>
              <a:rPr lang="en-NZ" baseline="30000" dirty="0"/>
              <a:t>th</a:t>
            </a:r>
            <a:r>
              <a:rPr lang="en-NZ" dirty="0"/>
              <a:t>  of October 2019:</a:t>
            </a:r>
            <a:endParaRPr lang="en-US" dirty="0"/>
          </a:p>
        </p:txBody>
      </p:sp>
      <p:sp>
        <p:nvSpPr>
          <p:cNvPr id="5" name="TextBox 4">
            <a:extLst>
              <a:ext uri="{FF2B5EF4-FFF2-40B4-BE49-F238E27FC236}">
                <a16:creationId xmlns:a16="http://schemas.microsoft.com/office/drawing/2014/main" id="{0E95DCAD-01DC-47A0-9F46-EA089215E710}"/>
              </a:ext>
            </a:extLst>
          </p:cNvPr>
          <p:cNvSpPr txBox="1"/>
          <p:nvPr/>
        </p:nvSpPr>
        <p:spPr>
          <a:xfrm>
            <a:off x="498764" y="1476939"/>
            <a:ext cx="3117273" cy="923330"/>
          </a:xfrm>
          <a:prstGeom prst="rect">
            <a:avLst/>
          </a:prstGeom>
          <a:noFill/>
        </p:spPr>
        <p:txBody>
          <a:bodyPr wrap="square" rtlCol="0">
            <a:spAutoFit/>
          </a:bodyPr>
          <a:lstStyle/>
          <a:p>
            <a:r>
              <a:rPr lang="en-NZ" dirty="0"/>
              <a:t>1- Call for ITS AP members to nominate their cities to host the ITS World Congress 2025</a:t>
            </a:r>
            <a:endParaRPr lang="en-US" dirty="0"/>
          </a:p>
        </p:txBody>
      </p:sp>
      <p:sp>
        <p:nvSpPr>
          <p:cNvPr id="6" name="TextBox 5">
            <a:extLst>
              <a:ext uri="{FF2B5EF4-FFF2-40B4-BE49-F238E27FC236}">
                <a16:creationId xmlns:a16="http://schemas.microsoft.com/office/drawing/2014/main" id="{C4A86AE5-4FFC-4AB9-8DC6-F25668630147}"/>
              </a:ext>
            </a:extLst>
          </p:cNvPr>
          <p:cNvSpPr txBox="1"/>
          <p:nvPr/>
        </p:nvSpPr>
        <p:spPr>
          <a:xfrm>
            <a:off x="498764" y="2980404"/>
            <a:ext cx="2852304" cy="1477328"/>
          </a:xfrm>
          <a:prstGeom prst="rect">
            <a:avLst/>
          </a:prstGeom>
          <a:noFill/>
        </p:spPr>
        <p:txBody>
          <a:bodyPr wrap="square" rtlCol="0">
            <a:spAutoFit/>
          </a:bodyPr>
          <a:lstStyle/>
          <a:p>
            <a:r>
              <a:rPr lang="en-NZ" dirty="0"/>
              <a:t>2- Self Assessment Form will be distributed among the members to carry out their own assessment to the “Required Items”</a:t>
            </a:r>
            <a:endParaRPr lang="en-US" dirty="0"/>
          </a:p>
        </p:txBody>
      </p:sp>
      <p:pic>
        <p:nvPicPr>
          <p:cNvPr id="2" name="Picture 1">
            <a:extLst>
              <a:ext uri="{FF2B5EF4-FFF2-40B4-BE49-F238E27FC236}">
                <a16:creationId xmlns:a16="http://schemas.microsoft.com/office/drawing/2014/main" id="{1C71F5FA-7E8F-4E81-8191-D250F58659D8}"/>
              </a:ext>
            </a:extLst>
          </p:cNvPr>
          <p:cNvPicPr>
            <a:picLocks noChangeAspect="1"/>
          </p:cNvPicPr>
          <p:nvPr/>
        </p:nvPicPr>
        <p:blipFill>
          <a:blip r:embed="rId3"/>
          <a:stretch>
            <a:fillRect/>
          </a:stretch>
        </p:blipFill>
        <p:spPr>
          <a:xfrm>
            <a:off x="3950891" y="523103"/>
            <a:ext cx="5535374" cy="6170140"/>
          </a:xfrm>
          <a:prstGeom prst="rect">
            <a:avLst/>
          </a:prstGeom>
        </p:spPr>
      </p:pic>
    </p:spTree>
    <p:extLst>
      <p:ext uri="{BB962C8B-B14F-4D97-AF65-F5344CB8AC3E}">
        <p14:creationId xmlns:p14="http://schemas.microsoft.com/office/powerpoint/2010/main" val="2859387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4" name="TextBox 3">
            <a:extLst>
              <a:ext uri="{FF2B5EF4-FFF2-40B4-BE49-F238E27FC236}">
                <a16:creationId xmlns:a16="http://schemas.microsoft.com/office/drawing/2014/main" id="{1CA7A8F4-DD29-41BD-A762-FD14F6E8F87E}"/>
              </a:ext>
            </a:extLst>
          </p:cNvPr>
          <p:cNvSpPr txBox="1"/>
          <p:nvPr/>
        </p:nvSpPr>
        <p:spPr>
          <a:xfrm>
            <a:off x="498764" y="906379"/>
            <a:ext cx="3070513" cy="369332"/>
          </a:xfrm>
          <a:prstGeom prst="rect">
            <a:avLst/>
          </a:prstGeom>
          <a:noFill/>
        </p:spPr>
        <p:txBody>
          <a:bodyPr wrap="square" rtlCol="0">
            <a:spAutoFit/>
          </a:bodyPr>
          <a:lstStyle/>
          <a:p>
            <a:r>
              <a:rPr lang="en-NZ" dirty="0"/>
              <a:t>By 1</a:t>
            </a:r>
            <a:r>
              <a:rPr lang="en-NZ" baseline="30000" dirty="0"/>
              <a:t>st</a:t>
            </a:r>
            <a:r>
              <a:rPr lang="en-NZ" dirty="0"/>
              <a:t> of March 2020:</a:t>
            </a:r>
            <a:endParaRPr lang="en-US" dirty="0"/>
          </a:p>
        </p:txBody>
      </p:sp>
      <p:sp>
        <p:nvSpPr>
          <p:cNvPr id="5" name="TextBox 4">
            <a:extLst>
              <a:ext uri="{FF2B5EF4-FFF2-40B4-BE49-F238E27FC236}">
                <a16:creationId xmlns:a16="http://schemas.microsoft.com/office/drawing/2014/main" id="{0E95DCAD-01DC-47A0-9F46-EA089215E710}"/>
              </a:ext>
            </a:extLst>
          </p:cNvPr>
          <p:cNvSpPr txBox="1"/>
          <p:nvPr/>
        </p:nvSpPr>
        <p:spPr>
          <a:xfrm>
            <a:off x="498763" y="3537077"/>
            <a:ext cx="3117273" cy="1477328"/>
          </a:xfrm>
          <a:prstGeom prst="rect">
            <a:avLst/>
          </a:prstGeom>
          <a:noFill/>
        </p:spPr>
        <p:txBody>
          <a:bodyPr wrap="square" rtlCol="0">
            <a:spAutoFit/>
          </a:bodyPr>
          <a:lstStyle/>
          <a:p>
            <a:r>
              <a:rPr lang="en-NZ" dirty="0"/>
              <a:t>2- Every Candidate City must include the Required Items’ Self Assessment Form filled and signed by the Country’s AP WCBOD member.</a:t>
            </a:r>
            <a:endParaRPr lang="en-US" dirty="0"/>
          </a:p>
        </p:txBody>
      </p:sp>
      <p:sp>
        <p:nvSpPr>
          <p:cNvPr id="6" name="TextBox 5">
            <a:extLst>
              <a:ext uri="{FF2B5EF4-FFF2-40B4-BE49-F238E27FC236}">
                <a16:creationId xmlns:a16="http://schemas.microsoft.com/office/drawing/2014/main" id="{C4A86AE5-4FFC-4AB9-8DC6-F25668630147}"/>
              </a:ext>
            </a:extLst>
          </p:cNvPr>
          <p:cNvSpPr txBox="1"/>
          <p:nvPr/>
        </p:nvSpPr>
        <p:spPr>
          <a:xfrm>
            <a:off x="498763" y="1342623"/>
            <a:ext cx="2852304" cy="2031325"/>
          </a:xfrm>
          <a:prstGeom prst="rect">
            <a:avLst/>
          </a:prstGeom>
          <a:noFill/>
        </p:spPr>
        <p:txBody>
          <a:bodyPr wrap="square" rtlCol="0">
            <a:spAutoFit/>
          </a:bodyPr>
          <a:lstStyle/>
          <a:p>
            <a:r>
              <a:rPr lang="en-NZ" dirty="0"/>
              <a:t>1- The country/region that wants to nominate a city must submit a written request to the ITS AP Secretary to consider their city to host the World Congress 2025</a:t>
            </a:r>
            <a:endParaRPr lang="en-US" dirty="0"/>
          </a:p>
        </p:txBody>
      </p:sp>
      <p:pic>
        <p:nvPicPr>
          <p:cNvPr id="3" name="Picture 2">
            <a:extLst>
              <a:ext uri="{FF2B5EF4-FFF2-40B4-BE49-F238E27FC236}">
                <a16:creationId xmlns:a16="http://schemas.microsoft.com/office/drawing/2014/main" id="{C151B7DD-50E5-4655-B3CB-97538C00903A}"/>
              </a:ext>
            </a:extLst>
          </p:cNvPr>
          <p:cNvPicPr>
            <a:picLocks noChangeAspect="1"/>
          </p:cNvPicPr>
          <p:nvPr/>
        </p:nvPicPr>
        <p:blipFill>
          <a:blip r:embed="rId3"/>
          <a:stretch>
            <a:fillRect/>
          </a:stretch>
        </p:blipFill>
        <p:spPr>
          <a:xfrm>
            <a:off x="3919599" y="530543"/>
            <a:ext cx="5579632" cy="6219472"/>
          </a:xfrm>
          <a:prstGeom prst="rect">
            <a:avLst/>
          </a:prstGeom>
        </p:spPr>
      </p:pic>
    </p:spTree>
    <p:extLst>
      <p:ext uri="{BB962C8B-B14F-4D97-AF65-F5344CB8AC3E}">
        <p14:creationId xmlns:p14="http://schemas.microsoft.com/office/powerpoint/2010/main" val="669082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4" name="TextBox 3">
            <a:extLst>
              <a:ext uri="{FF2B5EF4-FFF2-40B4-BE49-F238E27FC236}">
                <a16:creationId xmlns:a16="http://schemas.microsoft.com/office/drawing/2014/main" id="{1CA7A8F4-DD29-41BD-A762-FD14F6E8F87E}"/>
              </a:ext>
            </a:extLst>
          </p:cNvPr>
          <p:cNvSpPr txBox="1"/>
          <p:nvPr/>
        </p:nvSpPr>
        <p:spPr>
          <a:xfrm>
            <a:off x="498764" y="906379"/>
            <a:ext cx="3070513" cy="369332"/>
          </a:xfrm>
          <a:prstGeom prst="rect">
            <a:avLst/>
          </a:prstGeom>
          <a:noFill/>
        </p:spPr>
        <p:txBody>
          <a:bodyPr wrap="square" rtlCol="0">
            <a:spAutoFit/>
          </a:bodyPr>
          <a:lstStyle/>
          <a:p>
            <a:r>
              <a:rPr lang="en-NZ" dirty="0"/>
              <a:t>By 1</a:t>
            </a:r>
            <a:r>
              <a:rPr lang="en-NZ" baseline="30000" dirty="0"/>
              <a:t>st</a:t>
            </a:r>
            <a:r>
              <a:rPr lang="en-NZ" dirty="0"/>
              <a:t> of May 2020:</a:t>
            </a:r>
            <a:endParaRPr lang="en-US" dirty="0"/>
          </a:p>
        </p:txBody>
      </p:sp>
      <p:sp>
        <p:nvSpPr>
          <p:cNvPr id="5" name="TextBox 4">
            <a:extLst>
              <a:ext uri="{FF2B5EF4-FFF2-40B4-BE49-F238E27FC236}">
                <a16:creationId xmlns:a16="http://schemas.microsoft.com/office/drawing/2014/main" id="{0E95DCAD-01DC-47A0-9F46-EA089215E710}"/>
              </a:ext>
            </a:extLst>
          </p:cNvPr>
          <p:cNvSpPr txBox="1"/>
          <p:nvPr/>
        </p:nvSpPr>
        <p:spPr>
          <a:xfrm>
            <a:off x="498763" y="2983080"/>
            <a:ext cx="3117273" cy="923330"/>
          </a:xfrm>
          <a:prstGeom prst="rect">
            <a:avLst/>
          </a:prstGeom>
          <a:noFill/>
        </p:spPr>
        <p:txBody>
          <a:bodyPr wrap="square" rtlCol="0">
            <a:spAutoFit/>
          </a:bodyPr>
          <a:lstStyle/>
          <a:p>
            <a:r>
              <a:rPr lang="en-NZ" dirty="0"/>
              <a:t>2- The “Committee” will carry its own assessment to each of the candidate cities</a:t>
            </a:r>
            <a:endParaRPr lang="en-US" dirty="0"/>
          </a:p>
        </p:txBody>
      </p:sp>
      <p:sp>
        <p:nvSpPr>
          <p:cNvPr id="6" name="TextBox 5">
            <a:extLst>
              <a:ext uri="{FF2B5EF4-FFF2-40B4-BE49-F238E27FC236}">
                <a16:creationId xmlns:a16="http://schemas.microsoft.com/office/drawing/2014/main" id="{C4A86AE5-4FFC-4AB9-8DC6-F25668630147}"/>
              </a:ext>
            </a:extLst>
          </p:cNvPr>
          <p:cNvSpPr txBox="1"/>
          <p:nvPr/>
        </p:nvSpPr>
        <p:spPr>
          <a:xfrm>
            <a:off x="498762" y="1342623"/>
            <a:ext cx="3117273" cy="1477328"/>
          </a:xfrm>
          <a:prstGeom prst="rect">
            <a:avLst/>
          </a:prstGeom>
          <a:noFill/>
        </p:spPr>
        <p:txBody>
          <a:bodyPr wrap="square" rtlCol="0">
            <a:spAutoFit/>
          </a:bodyPr>
          <a:lstStyle/>
          <a:p>
            <a:r>
              <a:rPr lang="en-NZ" dirty="0"/>
              <a:t>1- The Secretariat accompanied by one OR two neutral AP WCBOD Members will form a “Committee” to visit all the Candidate Cities.  </a:t>
            </a:r>
            <a:endParaRPr lang="en-US" dirty="0"/>
          </a:p>
        </p:txBody>
      </p:sp>
      <p:sp>
        <p:nvSpPr>
          <p:cNvPr id="7" name="TextBox 6">
            <a:extLst>
              <a:ext uri="{FF2B5EF4-FFF2-40B4-BE49-F238E27FC236}">
                <a16:creationId xmlns:a16="http://schemas.microsoft.com/office/drawing/2014/main" id="{4BB62CB3-33FC-4BC6-962D-814647C2CBA4}"/>
              </a:ext>
            </a:extLst>
          </p:cNvPr>
          <p:cNvSpPr txBox="1"/>
          <p:nvPr/>
        </p:nvSpPr>
        <p:spPr>
          <a:xfrm>
            <a:off x="519545" y="4069539"/>
            <a:ext cx="3028949" cy="1200329"/>
          </a:xfrm>
          <a:prstGeom prst="rect">
            <a:avLst/>
          </a:prstGeom>
          <a:noFill/>
        </p:spPr>
        <p:txBody>
          <a:bodyPr wrap="square" rtlCol="0">
            <a:spAutoFit/>
          </a:bodyPr>
          <a:lstStyle/>
          <a:p>
            <a:r>
              <a:rPr lang="en-NZ" dirty="0"/>
              <a:t>3- The “Committee” will  conclude its decision and notify the candidate cities by the 1</a:t>
            </a:r>
            <a:r>
              <a:rPr lang="en-NZ" baseline="30000" dirty="0"/>
              <a:t>st</a:t>
            </a:r>
            <a:r>
              <a:rPr lang="en-NZ" dirty="0"/>
              <a:t> of May 2020.</a:t>
            </a:r>
            <a:endParaRPr lang="en-US" dirty="0"/>
          </a:p>
        </p:txBody>
      </p:sp>
      <p:pic>
        <p:nvPicPr>
          <p:cNvPr id="2" name="Picture 1">
            <a:extLst>
              <a:ext uri="{FF2B5EF4-FFF2-40B4-BE49-F238E27FC236}">
                <a16:creationId xmlns:a16="http://schemas.microsoft.com/office/drawing/2014/main" id="{A9260AA2-B755-4F26-84D5-9AA1ADB0B44E}"/>
              </a:ext>
            </a:extLst>
          </p:cNvPr>
          <p:cNvPicPr>
            <a:picLocks noChangeAspect="1"/>
          </p:cNvPicPr>
          <p:nvPr/>
        </p:nvPicPr>
        <p:blipFill>
          <a:blip r:embed="rId3"/>
          <a:stretch>
            <a:fillRect/>
          </a:stretch>
        </p:blipFill>
        <p:spPr>
          <a:xfrm>
            <a:off x="3953072" y="547555"/>
            <a:ext cx="5570470" cy="6209260"/>
          </a:xfrm>
          <a:prstGeom prst="rect">
            <a:avLst/>
          </a:prstGeom>
        </p:spPr>
      </p:pic>
    </p:spTree>
    <p:extLst>
      <p:ext uri="{BB962C8B-B14F-4D97-AF65-F5344CB8AC3E}">
        <p14:creationId xmlns:p14="http://schemas.microsoft.com/office/powerpoint/2010/main" val="1075826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4" name="TextBox 3">
            <a:extLst>
              <a:ext uri="{FF2B5EF4-FFF2-40B4-BE49-F238E27FC236}">
                <a16:creationId xmlns:a16="http://schemas.microsoft.com/office/drawing/2014/main" id="{1CA7A8F4-DD29-41BD-A762-FD14F6E8F87E}"/>
              </a:ext>
            </a:extLst>
          </p:cNvPr>
          <p:cNvSpPr txBox="1"/>
          <p:nvPr/>
        </p:nvSpPr>
        <p:spPr>
          <a:xfrm>
            <a:off x="498764" y="906379"/>
            <a:ext cx="3070513" cy="369332"/>
          </a:xfrm>
          <a:prstGeom prst="rect">
            <a:avLst/>
          </a:prstGeom>
          <a:noFill/>
        </p:spPr>
        <p:txBody>
          <a:bodyPr wrap="square" rtlCol="0">
            <a:spAutoFit/>
          </a:bodyPr>
          <a:lstStyle/>
          <a:p>
            <a:r>
              <a:rPr lang="en-NZ"/>
              <a:t>By 7</a:t>
            </a:r>
            <a:r>
              <a:rPr lang="en-NZ" baseline="30000"/>
              <a:t>th</a:t>
            </a:r>
            <a:r>
              <a:rPr lang="en-NZ"/>
              <a:t> </a:t>
            </a:r>
            <a:r>
              <a:rPr lang="en-NZ" dirty="0"/>
              <a:t>of May 2020:</a:t>
            </a:r>
            <a:endParaRPr lang="en-US" dirty="0"/>
          </a:p>
        </p:txBody>
      </p:sp>
      <p:sp>
        <p:nvSpPr>
          <p:cNvPr id="5" name="TextBox 4">
            <a:extLst>
              <a:ext uri="{FF2B5EF4-FFF2-40B4-BE49-F238E27FC236}">
                <a16:creationId xmlns:a16="http://schemas.microsoft.com/office/drawing/2014/main" id="{0E95DCAD-01DC-47A0-9F46-EA089215E710}"/>
              </a:ext>
            </a:extLst>
          </p:cNvPr>
          <p:cNvSpPr txBox="1"/>
          <p:nvPr/>
        </p:nvSpPr>
        <p:spPr>
          <a:xfrm>
            <a:off x="474931" y="2608249"/>
            <a:ext cx="2987964" cy="1200329"/>
          </a:xfrm>
          <a:prstGeom prst="rect">
            <a:avLst/>
          </a:prstGeom>
          <a:noFill/>
        </p:spPr>
        <p:txBody>
          <a:bodyPr wrap="square" rtlCol="0">
            <a:spAutoFit/>
          </a:bodyPr>
          <a:lstStyle/>
          <a:p>
            <a:r>
              <a:rPr lang="en-NZ" dirty="0"/>
              <a:t>2- ITS AP Secretary will forward the Assessment Guide to each of the accepted candidate cities.</a:t>
            </a:r>
            <a:endParaRPr lang="en-US" dirty="0"/>
          </a:p>
        </p:txBody>
      </p:sp>
      <p:sp>
        <p:nvSpPr>
          <p:cNvPr id="6" name="TextBox 5">
            <a:extLst>
              <a:ext uri="{FF2B5EF4-FFF2-40B4-BE49-F238E27FC236}">
                <a16:creationId xmlns:a16="http://schemas.microsoft.com/office/drawing/2014/main" id="{C4A86AE5-4FFC-4AB9-8DC6-F25668630147}"/>
              </a:ext>
            </a:extLst>
          </p:cNvPr>
          <p:cNvSpPr txBox="1"/>
          <p:nvPr/>
        </p:nvSpPr>
        <p:spPr>
          <a:xfrm>
            <a:off x="498763" y="1342623"/>
            <a:ext cx="2852304" cy="1200329"/>
          </a:xfrm>
          <a:prstGeom prst="rect">
            <a:avLst/>
          </a:prstGeom>
          <a:noFill/>
        </p:spPr>
        <p:txBody>
          <a:bodyPr wrap="square" rtlCol="0">
            <a:spAutoFit/>
          </a:bodyPr>
          <a:lstStyle/>
          <a:p>
            <a:r>
              <a:rPr lang="en-NZ" dirty="0"/>
              <a:t>1- Each candidate cities will be notified with the result of the “Committee’s” inspection.  </a:t>
            </a:r>
            <a:endParaRPr lang="en-US" dirty="0"/>
          </a:p>
        </p:txBody>
      </p:sp>
      <p:pic>
        <p:nvPicPr>
          <p:cNvPr id="3" name="Picture 2">
            <a:extLst>
              <a:ext uri="{FF2B5EF4-FFF2-40B4-BE49-F238E27FC236}">
                <a16:creationId xmlns:a16="http://schemas.microsoft.com/office/drawing/2014/main" id="{D78261E0-2CB8-492D-AF14-7C30C2FDF313}"/>
              </a:ext>
            </a:extLst>
          </p:cNvPr>
          <p:cNvPicPr>
            <a:picLocks noChangeAspect="1"/>
          </p:cNvPicPr>
          <p:nvPr/>
        </p:nvPicPr>
        <p:blipFill>
          <a:blip r:embed="rId3"/>
          <a:stretch>
            <a:fillRect/>
          </a:stretch>
        </p:blipFill>
        <p:spPr>
          <a:xfrm>
            <a:off x="3468341" y="838769"/>
            <a:ext cx="7111173" cy="5646675"/>
          </a:xfrm>
          <a:prstGeom prst="rect">
            <a:avLst/>
          </a:prstGeom>
        </p:spPr>
      </p:pic>
    </p:spTree>
    <p:extLst>
      <p:ext uri="{BB962C8B-B14F-4D97-AF65-F5344CB8AC3E}">
        <p14:creationId xmlns:p14="http://schemas.microsoft.com/office/powerpoint/2010/main" val="1121610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DDDDD4A5-8D82-4A98-859B-C24E4C025F55}"/>
              </a:ext>
            </a:extLst>
          </p:cNvPr>
          <p:cNvPicPr>
            <a:picLocks noChangeAspect="1"/>
          </p:cNvPicPr>
          <p:nvPr/>
        </p:nvPicPr>
        <p:blipFill>
          <a:blip r:embed="rId2"/>
          <a:stretch>
            <a:fillRect/>
          </a:stretch>
        </p:blipFill>
        <p:spPr>
          <a:xfrm>
            <a:off x="10467686" y="121189"/>
            <a:ext cx="1685249" cy="1334253"/>
          </a:xfrm>
          <a:prstGeom prst="rect">
            <a:avLst/>
          </a:prstGeom>
        </p:spPr>
      </p:pic>
      <p:sp>
        <p:nvSpPr>
          <p:cNvPr id="44" name="TextBox 43">
            <a:extLst>
              <a:ext uri="{FF2B5EF4-FFF2-40B4-BE49-F238E27FC236}">
                <a16:creationId xmlns:a16="http://schemas.microsoft.com/office/drawing/2014/main" id="{A07DBAFF-BCCB-4365-B175-FC21504667C7}"/>
              </a:ext>
            </a:extLst>
          </p:cNvPr>
          <p:cNvSpPr txBox="1"/>
          <p:nvPr/>
        </p:nvSpPr>
        <p:spPr>
          <a:xfrm>
            <a:off x="0" y="-20835"/>
            <a:ext cx="5781233" cy="461665"/>
          </a:xfrm>
          <a:prstGeom prst="rect">
            <a:avLst/>
          </a:prstGeom>
          <a:noFill/>
        </p:spPr>
        <p:txBody>
          <a:bodyPr wrap="square" rtlCol="0">
            <a:spAutoFit/>
          </a:bodyPr>
          <a:lstStyle/>
          <a:p>
            <a:pPr algn="ctr"/>
            <a:r>
              <a:rPr lang="en-NZ" sz="2400" dirty="0"/>
              <a:t>ITS AP BOD Policy Direction Sub-Committee</a:t>
            </a:r>
          </a:p>
        </p:txBody>
      </p:sp>
      <p:sp>
        <p:nvSpPr>
          <p:cNvPr id="4" name="TextBox 3">
            <a:extLst>
              <a:ext uri="{FF2B5EF4-FFF2-40B4-BE49-F238E27FC236}">
                <a16:creationId xmlns:a16="http://schemas.microsoft.com/office/drawing/2014/main" id="{1CA7A8F4-DD29-41BD-A762-FD14F6E8F87E}"/>
              </a:ext>
            </a:extLst>
          </p:cNvPr>
          <p:cNvSpPr txBox="1"/>
          <p:nvPr/>
        </p:nvSpPr>
        <p:spPr>
          <a:xfrm>
            <a:off x="481156" y="1034644"/>
            <a:ext cx="6011141" cy="369332"/>
          </a:xfrm>
          <a:prstGeom prst="rect">
            <a:avLst/>
          </a:prstGeom>
          <a:noFill/>
        </p:spPr>
        <p:txBody>
          <a:bodyPr wrap="square" rtlCol="0">
            <a:spAutoFit/>
          </a:bodyPr>
          <a:lstStyle/>
          <a:p>
            <a:r>
              <a:rPr lang="en-NZ" dirty="0"/>
              <a:t>On the 15</a:t>
            </a:r>
            <a:r>
              <a:rPr lang="en-NZ" baseline="30000" dirty="0"/>
              <a:t>th</a:t>
            </a:r>
            <a:r>
              <a:rPr lang="en-NZ" dirty="0"/>
              <a:t> of September 2020:</a:t>
            </a:r>
            <a:endParaRPr lang="en-US" dirty="0"/>
          </a:p>
        </p:txBody>
      </p:sp>
      <p:sp>
        <p:nvSpPr>
          <p:cNvPr id="5" name="TextBox 4">
            <a:extLst>
              <a:ext uri="{FF2B5EF4-FFF2-40B4-BE49-F238E27FC236}">
                <a16:creationId xmlns:a16="http://schemas.microsoft.com/office/drawing/2014/main" id="{0E95DCAD-01DC-47A0-9F46-EA089215E710}"/>
              </a:ext>
            </a:extLst>
          </p:cNvPr>
          <p:cNvSpPr txBox="1"/>
          <p:nvPr/>
        </p:nvSpPr>
        <p:spPr>
          <a:xfrm>
            <a:off x="498763" y="2886863"/>
            <a:ext cx="2987964" cy="1754326"/>
          </a:xfrm>
          <a:prstGeom prst="rect">
            <a:avLst/>
          </a:prstGeom>
          <a:noFill/>
        </p:spPr>
        <p:txBody>
          <a:bodyPr wrap="square" rtlCol="0">
            <a:spAutoFit/>
          </a:bodyPr>
          <a:lstStyle/>
          <a:p>
            <a:r>
              <a:rPr lang="en-NZ" dirty="0"/>
              <a:t>2- After receiving the city information packs from all the nominees, the secretariat will distribute among all the ITS AP WCBOD and at the same time .</a:t>
            </a:r>
            <a:endParaRPr lang="en-US" dirty="0"/>
          </a:p>
        </p:txBody>
      </p:sp>
      <p:sp>
        <p:nvSpPr>
          <p:cNvPr id="6" name="TextBox 5">
            <a:extLst>
              <a:ext uri="{FF2B5EF4-FFF2-40B4-BE49-F238E27FC236}">
                <a16:creationId xmlns:a16="http://schemas.microsoft.com/office/drawing/2014/main" id="{C4A86AE5-4FFC-4AB9-8DC6-F25668630147}"/>
              </a:ext>
            </a:extLst>
          </p:cNvPr>
          <p:cNvSpPr txBox="1"/>
          <p:nvPr/>
        </p:nvSpPr>
        <p:spPr>
          <a:xfrm>
            <a:off x="498763" y="1342623"/>
            <a:ext cx="2852304" cy="1477328"/>
          </a:xfrm>
          <a:prstGeom prst="rect">
            <a:avLst/>
          </a:prstGeom>
          <a:noFill/>
        </p:spPr>
        <p:txBody>
          <a:bodyPr wrap="square" rtlCol="0">
            <a:spAutoFit/>
          </a:bodyPr>
          <a:lstStyle/>
          <a:p>
            <a:r>
              <a:rPr lang="en-NZ" dirty="0"/>
              <a:t>1- Each candidate cities will prepare and submit a City Introduction Pack (10 Pages max pdf format) to the Secretariat.  </a:t>
            </a:r>
            <a:endParaRPr lang="en-US" dirty="0"/>
          </a:p>
        </p:txBody>
      </p:sp>
      <p:sp>
        <p:nvSpPr>
          <p:cNvPr id="11" name="TextBox 10">
            <a:extLst>
              <a:ext uri="{FF2B5EF4-FFF2-40B4-BE49-F238E27FC236}">
                <a16:creationId xmlns:a16="http://schemas.microsoft.com/office/drawing/2014/main" id="{26342100-4EA3-4E4F-855C-70E898FB35C9}"/>
              </a:ext>
            </a:extLst>
          </p:cNvPr>
          <p:cNvSpPr txBox="1"/>
          <p:nvPr/>
        </p:nvSpPr>
        <p:spPr>
          <a:xfrm>
            <a:off x="352466" y="690733"/>
            <a:ext cx="5855793" cy="461665"/>
          </a:xfrm>
          <a:prstGeom prst="rect">
            <a:avLst/>
          </a:prstGeom>
          <a:noFill/>
        </p:spPr>
        <p:txBody>
          <a:bodyPr wrap="square" rtlCol="0">
            <a:spAutoFit/>
          </a:bodyPr>
          <a:lstStyle/>
          <a:p>
            <a:r>
              <a:rPr lang="en-NZ" sz="2400" b="1" dirty="0"/>
              <a:t>The Submission of City Introduction Pack</a:t>
            </a:r>
          </a:p>
        </p:txBody>
      </p:sp>
      <p:pic>
        <p:nvPicPr>
          <p:cNvPr id="7" name="Picture 6" descr="A close up of a sign&#10;&#10;Description automatically generated">
            <a:extLst>
              <a:ext uri="{FF2B5EF4-FFF2-40B4-BE49-F238E27FC236}">
                <a16:creationId xmlns:a16="http://schemas.microsoft.com/office/drawing/2014/main" id="{EBF5485D-4E11-4E3C-9987-37DE243DEB8A}"/>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t="3009" r="2565"/>
          <a:stretch/>
        </p:blipFill>
        <p:spPr>
          <a:xfrm>
            <a:off x="5281981" y="1219310"/>
            <a:ext cx="4467903" cy="5148251"/>
          </a:xfrm>
          <a:prstGeom prst="rect">
            <a:avLst/>
          </a:prstGeom>
        </p:spPr>
      </p:pic>
      <p:sp>
        <p:nvSpPr>
          <p:cNvPr id="13" name="TextBox 12">
            <a:extLst>
              <a:ext uri="{FF2B5EF4-FFF2-40B4-BE49-F238E27FC236}">
                <a16:creationId xmlns:a16="http://schemas.microsoft.com/office/drawing/2014/main" id="{8C5A144D-04A2-411B-83D4-591495990ACC}"/>
              </a:ext>
            </a:extLst>
          </p:cNvPr>
          <p:cNvSpPr txBox="1"/>
          <p:nvPr/>
        </p:nvSpPr>
        <p:spPr>
          <a:xfrm>
            <a:off x="481156" y="4708101"/>
            <a:ext cx="2987964" cy="1754326"/>
          </a:xfrm>
          <a:prstGeom prst="rect">
            <a:avLst/>
          </a:prstGeom>
          <a:noFill/>
        </p:spPr>
        <p:txBody>
          <a:bodyPr wrap="square" rtlCol="0">
            <a:spAutoFit/>
          </a:bodyPr>
          <a:lstStyle/>
          <a:p>
            <a:r>
              <a:rPr lang="en-NZ" dirty="0"/>
              <a:t>3- The document should not reveal the city’s bid to the World Congress details. It should only provide information about the city itself.</a:t>
            </a:r>
            <a:endParaRPr lang="en-US" dirty="0"/>
          </a:p>
        </p:txBody>
      </p:sp>
    </p:spTree>
    <p:extLst>
      <p:ext uri="{BB962C8B-B14F-4D97-AF65-F5344CB8AC3E}">
        <p14:creationId xmlns:p14="http://schemas.microsoft.com/office/powerpoint/2010/main" val="4262786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6840</TotalTime>
  <Words>2775</Words>
  <Application>Microsoft Office PowerPoint</Application>
  <PresentationFormat>ワイド画面</PresentationFormat>
  <Paragraphs>574</Paragraphs>
  <Slides>29</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29</vt:i4>
      </vt:variant>
    </vt:vector>
  </HeadingPairs>
  <TitlesOfParts>
    <vt:vector size="33" baseType="lpstr">
      <vt:lpstr>Arial</vt:lpstr>
      <vt:lpstr>Calibri</vt:lpstr>
      <vt:lpstr>Calibri Light</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Mohammed Hikmet</dc:creator>
  <cp:lastModifiedBy>世木 隆明</cp:lastModifiedBy>
  <cp:revision>35</cp:revision>
  <dcterms:created xsi:type="dcterms:W3CDTF">2018-07-19T11:14:25Z</dcterms:created>
  <dcterms:modified xsi:type="dcterms:W3CDTF">2019-11-05T06:45:05Z</dcterms:modified>
</cp:coreProperties>
</file>